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9"/>
  </p:notesMasterIdLst>
  <p:handoutMasterIdLst>
    <p:handoutMasterId r:id="rId20"/>
  </p:handoutMasterIdLst>
  <p:sldIdLst>
    <p:sldId id="310" r:id="rId2"/>
    <p:sldId id="1541" r:id="rId3"/>
    <p:sldId id="1426" r:id="rId4"/>
    <p:sldId id="1542" r:id="rId5"/>
    <p:sldId id="1551" r:id="rId6"/>
    <p:sldId id="1554" r:id="rId7"/>
    <p:sldId id="1552" r:id="rId8"/>
    <p:sldId id="1555" r:id="rId9"/>
    <p:sldId id="1553" r:id="rId10"/>
    <p:sldId id="1544" r:id="rId11"/>
    <p:sldId id="1550" r:id="rId12"/>
    <p:sldId id="1558" r:id="rId13"/>
    <p:sldId id="1546" r:id="rId14"/>
    <p:sldId id="1560" r:id="rId15"/>
    <p:sldId id="1563" r:id="rId16"/>
    <p:sldId id="1548" r:id="rId17"/>
    <p:sldId id="154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jiang Long" initials="CL" lastIdx="1" clrIdx="0">
    <p:extLst>
      <p:ext uri="{19B8F6BF-5375-455C-9EA6-DF929625EA0E}">
        <p15:presenceInfo xmlns:p15="http://schemas.microsoft.com/office/powerpoint/2012/main" userId="1e96db0c7975c6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FF2CC"/>
    <a:srgbClr val="B22C79"/>
    <a:srgbClr val="ACCCD8"/>
    <a:srgbClr val="E6E6E6"/>
    <a:srgbClr val="E2B0E3"/>
    <a:srgbClr val="D14796"/>
    <a:srgbClr val="CBD0CA"/>
    <a:srgbClr val="F6A372"/>
    <a:srgbClr val="B76D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9" autoAdjust="0"/>
    <p:restoredTop sz="91559" autoAdjust="0"/>
  </p:normalViewPr>
  <p:slideViewPr>
    <p:cSldViewPr>
      <p:cViewPr varScale="1">
        <p:scale>
          <a:sx n="64" d="100"/>
          <a:sy n="64" d="100"/>
        </p:scale>
        <p:origin x="96" y="966"/>
      </p:cViewPr>
      <p:guideLst>
        <p:guide orient="horz" pos="2160"/>
        <p:guide pos="3712"/>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BCE6E28-ADAD-40A2-8996-B0DC78355F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D5344A8-7D73-4E75-A160-A090589CD8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33709C-3C1A-4CCA-AEEA-6BA47DD39398}" type="datetimeFigureOut">
              <a:rPr lang="zh-CN" altLang="en-US" smtClean="0"/>
              <a:t>2022/8/21</a:t>
            </a:fld>
            <a:endParaRPr lang="zh-CN" altLang="en-US"/>
          </a:p>
        </p:txBody>
      </p:sp>
      <p:sp>
        <p:nvSpPr>
          <p:cNvPr id="4" name="页脚占位符 3">
            <a:extLst>
              <a:ext uri="{FF2B5EF4-FFF2-40B4-BE49-F238E27FC236}">
                <a16:creationId xmlns:a16="http://schemas.microsoft.com/office/drawing/2014/main" id="{0E3419E5-B4B2-439E-B8D4-3D4BB2F0FA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5B0343A-536F-4624-8317-EE693948DE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66AEE4-D07B-47A3-8210-2C6E84159412}" type="slidenum">
              <a:rPr lang="zh-CN" altLang="en-US" smtClean="0"/>
              <a:t>‹#›</a:t>
            </a:fld>
            <a:endParaRPr lang="zh-CN" altLang="en-US"/>
          </a:p>
        </p:txBody>
      </p:sp>
    </p:spTree>
    <p:extLst>
      <p:ext uri="{BB962C8B-B14F-4D97-AF65-F5344CB8AC3E}">
        <p14:creationId xmlns:p14="http://schemas.microsoft.com/office/powerpoint/2010/main" val="1679939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930AA9-E407-40C6-8B3F-A2E9DF10AF92}" type="datetimeFigureOut">
              <a:rPr lang="en-US" smtClean="0"/>
              <a:t>8/21/2022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DCADC8-A154-4345-8AC8-5A550111591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In this paper, we introduced a novel framework titled DOA-GAN for detecting and localizing copy-move manipulation in images.</a:t>
            </a:r>
          </a:p>
        </p:txBody>
      </p:sp>
      <p:sp>
        <p:nvSpPr>
          <p:cNvPr id="4" name="Slide Number Placeholder 3"/>
          <p:cNvSpPr>
            <a:spLocks noGrp="1"/>
          </p:cNvSpPr>
          <p:nvPr>
            <p:ph type="sldNum" sz="quarter" idx="5"/>
          </p:nvPr>
        </p:nvSpPr>
        <p:spPr/>
        <p:txBody>
          <a:bodyPr/>
          <a:lstStyle/>
          <a:p>
            <a:fld id="{ACDCADC8-A154-4345-8AC8-5A5501115918}" type="slidenum">
              <a:rPr lang="en-US" smtClean="0"/>
              <a:t>1</a:t>
            </a:fld>
            <a:endParaRPr lang="en-US"/>
          </a:p>
        </p:txBody>
      </p:sp>
    </p:spTree>
    <p:extLst>
      <p:ext uri="{BB962C8B-B14F-4D97-AF65-F5344CB8AC3E}">
        <p14:creationId xmlns:p14="http://schemas.microsoft.com/office/powerpoint/2010/main" val="3564618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we propose a sampling strategy that disentangles the above direct dependency between a network and the intermediate Gaussian distributions.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we learn a set of basis vectors from the observed poses. We assume that the basis vectors determine an auxiliary space, and any linear combination of the basis vectors corresponds to a point in the auxiliary space.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We randomly sample a set of points from the auxiliary space by the Gumbel-Softmax sampling strategy, and then map them to Gaussian distributions which finally correspond to different modes of the target distribution.</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 other words, we use a network to learn an auxiliary space, and build the following connection between the auxiliary space and the target distribution: randomly sampling from the auxiliary space corresponds to diverse sampling from the target distribution. The diverse prediction is now tied to the structure of the auxiliary space rather than directly to the parameters of a network.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10</a:t>
            </a:fld>
            <a:endParaRPr lang="en-US"/>
          </a:p>
        </p:txBody>
      </p:sp>
    </p:spTree>
    <p:extLst>
      <p:ext uri="{BB962C8B-B14F-4D97-AF65-F5344CB8AC3E}">
        <p14:creationId xmlns:p14="http://schemas.microsoft.com/office/powerpoint/2010/main" val="1101040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11</a:t>
            </a:fld>
            <a:endParaRPr lang="en-US"/>
          </a:p>
        </p:txBody>
      </p:sp>
    </p:spTree>
    <p:extLst>
      <p:ext uri="{BB962C8B-B14F-4D97-AF65-F5344CB8AC3E}">
        <p14:creationId xmlns:p14="http://schemas.microsoft.com/office/powerpoint/2010/main" val="1761805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12</a:t>
            </a:fld>
            <a:endParaRPr lang="en-US"/>
          </a:p>
        </p:txBody>
      </p:sp>
    </p:spTree>
    <p:extLst>
      <p:ext uri="{BB962C8B-B14F-4D97-AF65-F5344CB8AC3E}">
        <p14:creationId xmlns:p14="http://schemas.microsoft.com/office/powerpoint/2010/main" val="1141986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13</a:t>
            </a:fld>
            <a:endParaRPr lang="en-US"/>
          </a:p>
        </p:txBody>
      </p:sp>
    </p:spTree>
    <p:extLst>
      <p:ext uri="{BB962C8B-B14F-4D97-AF65-F5344CB8AC3E}">
        <p14:creationId xmlns:p14="http://schemas.microsoft.com/office/powerpoint/2010/main" val="3547263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14</a:t>
            </a:fld>
            <a:endParaRPr lang="en-US"/>
          </a:p>
        </p:txBody>
      </p:sp>
    </p:spTree>
    <p:extLst>
      <p:ext uri="{BB962C8B-B14F-4D97-AF65-F5344CB8AC3E}">
        <p14:creationId xmlns:p14="http://schemas.microsoft.com/office/powerpoint/2010/main" val="239433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15</a:t>
            </a:fld>
            <a:endParaRPr lang="en-US"/>
          </a:p>
        </p:txBody>
      </p:sp>
    </p:spTree>
    <p:extLst>
      <p:ext uri="{BB962C8B-B14F-4D97-AF65-F5344CB8AC3E}">
        <p14:creationId xmlns:p14="http://schemas.microsoft.com/office/powerpoint/2010/main" val="2202540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16</a:t>
            </a:fld>
            <a:endParaRPr lang="en-US"/>
          </a:p>
        </p:txBody>
      </p:sp>
    </p:spTree>
    <p:extLst>
      <p:ext uri="{BB962C8B-B14F-4D97-AF65-F5344CB8AC3E}">
        <p14:creationId xmlns:p14="http://schemas.microsoft.com/office/powerpoint/2010/main" val="3729089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know more details about our work, please refer to the paper. Thank you.</a:t>
            </a:r>
          </a:p>
        </p:txBody>
      </p:sp>
      <p:sp>
        <p:nvSpPr>
          <p:cNvPr id="4" name="Slide Number Placeholder 3"/>
          <p:cNvSpPr>
            <a:spLocks noGrp="1"/>
          </p:cNvSpPr>
          <p:nvPr>
            <p:ph type="sldNum" sz="quarter" idx="5"/>
          </p:nvPr>
        </p:nvSpPr>
        <p:spPr/>
        <p:txBody>
          <a:bodyPr/>
          <a:lstStyle/>
          <a:p>
            <a:fld id="{ACDCADC8-A154-4345-8AC8-5A5501115918}" type="slidenum">
              <a:rPr lang="en-US" smtClean="0"/>
              <a:t>17</a:t>
            </a:fld>
            <a:endParaRPr lang="en-US"/>
          </a:p>
        </p:txBody>
      </p:sp>
    </p:spTree>
    <p:extLst>
      <p:ext uri="{BB962C8B-B14F-4D97-AF65-F5344CB8AC3E}">
        <p14:creationId xmlns:p14="http://schemas.microsoft.com/office/powerpoint/2010/main" val="96090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The task of Human Motion Prediction (HMP) is that given the sequence of past human poses</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We want a model to predict human motions in the future.</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DCADC8-A154-4345-8AC8-5A5501115918}" type="slidenum">
              <a:rPr lang="en-US" smtClean="0"/>
              <a:t>2</a:t>
            </a:fld>
            <a:endParaRPr lang="en-US"/>
          </a:p>
        </p:txBody>
      </p:sp>
    </p:spTree>
    <p:extLst>
      <p:ext uri="{BB962C8B-B14F-4D97-AF65-F5344CB8AC3E}">
        <p14:creationId xmlns:p14="http://schemas.microsoft.com/office/powerpoint/2010/main" val="2579366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It has a wide range of applications in autonomous driving, human-robot interaction, and animation creation.</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DCADC8-A154-4345-8AC8-5A5501115918}" type="slidenum">
              <a:rPr lang="en-US" smtClean="0"/>
              <a:t>3</a:t>
            </a:fld>
            <a:endParaRPr lang="en-US"/>
          </a:p>
        </p:txBody>
      </p:sp>
    </p:spTree>
    <p:extLst>
      <p:ext uri="{BB962C8B-B14F-4D97-AF65-F5344CB8AC3E}">
        <p14:creationId xmlns:p14="http://schemas.microsoft.com/office/powerpoint/2010/main" val="3336328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There are two types of approaches for HMP.</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Most previous works perform deterministic HMP that predict only one motion in the future.</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However, due to the stochasticity of human motion, multiple solutions naturally exist, and forecasting them is of great importance in practice, such as autonomous driving.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For example, it would be better for a vehicle to know that a pedestrian in front of it may not only walk ahead but also turn left suddenly.</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DCADC8-A154-4345-8AC8-5A5501115918}" type="slidenum">
              <a:rPr lang="en-US" smtClean="0"/>
              <a:t>4</a:t>
            </a:fld>
            <a:endParaRPr lang="en-US"/>
          </a:p>
        </p:txBody>
      </p:sp>
    </p:spTree>
    <p:extLst>
      <p:ext uri="{BB962C8B-B14F-4D97-AF65-F5344CB8AC3E}">
        <p14:creationId xmlns:p14="http://schemas.microsoft.com/office/powerpoint/2010/main" val="68248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Recently, many diverse and stochastic HMP approaches adopt deep generative networks, such as GAN or CVAE to model the conditional distribution of future poses given previous ones.</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They randomly sample latent variables from Gaussian distribution and decode into multiple possible future motions.</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DCADC8-A154-4345-8AC8-5A5501115918}" type="slidenum">
              <a:rPr lang="en-US" smtClean="0"/>
              <a:t>5</a:t>
            </a:fld>
            <a:endParaRPr lang="en-US"/>
          </a:p>
        </p:txBody>
      </p:sp>
    </p:spTree>
    <p:extLst>
      <p:ext uri="{BB962C8B-B14F-4D97-AF65-F5344CB8AC3E}">
        <p14:creationId xmlns:p14="http://schemas.microsoft.com/office/powerpoint/2010/main" val="175578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6</a:t>
            </a:fld>
            <a:endParaRPr lang="en-US"/>
          </a:p>
        </p:txBody>
      </p:sp>
    </p:spTree>
    <p:extLst>
      <p:ext uri="{BB962C8B-B14F-4D97-AF65-F5344CB8AC3E}">
        <p14:creationId xmlns:p14="http://schemas.microsoft.com/office/powerpoint/2010/main" val="4055651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Taking CVAE as an example, after training a CVAE, one can randomly sample latent codes from a prior Gaussian distribution, and then decode the random noises to future sequences by the CVAE decoder.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However, since the CVAE model is obtained by maximizing the likelihood of the training data which is often highly imbalanced, it usually learns an imbalanced multimodal conditional distribution. Latent codes drawn at random from the prior distribution most probably correspond to the most likely results that fall in the dominant mode of the distribution of data, while ignoring other results of low probability but high fidelity.</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DCADC8-A154-4345-8AC8-5A5501115918}" type="slidenum">
              <a:rPr lang="en-US" smtClean="0"/>
              <a:t>7</a:t>
            </a:fld>
            <a:endParaRPr lang="en-US"/>
          </a:p>
        </p:txBody>
      </p:sp>
    </p:spTree>
    <p:extLst>
      <p:ext uri="{BB962C8B-B14F-4D97-AF65-F5344CB8AC3E}">
        <p14:creationId xmlns:p14="http://schemas.microsoft.com/office/powerpoint/2010/main" val="337815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CADC8-A154-4345-8AC8-5A5501115918}" type="slidenum">
              <a:rPr lang="en-US" smtClean="0"/>
              <a:t>8</a:t>
            </a:fld>
            <a:endParaRPr lang="en-US"/>
          </a:p>
        </p:txBody>
      </p:sp>
    </p:spTree>
    <p:extLst>
      <p:ext uri="{BB962C8B-B14F-4D97-AF65-F5344CB8AC3E}">
        <p14:creationId xmlns:p14="http://schemas.microsoft.com/office/powerpoint/2010/main" val="159511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Recently, Yuan et al. proposed a method called DLow sampling, given observed poses, DLow uses a neural network to generate multiple Gaussian distributions, and then samples latent codes from all the generated Gaussian distributions.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However, directly generating Gaussian distributions has two limitations.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Firstly, a network can only generate a fixed number of Gaussian distributions, while there may exist much more modes in the target data distribution.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Secondly, it entangles the performance of diverse prediction with the learning of the network parameters, requiring the latter to consider all training data and make tradeoffs between them, thus in turn limiting the diverse prediction performance.</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DCADC8-A154-4345-8AC8-5A5501115918}" type="slidenum">
              <a:rPr lang="en-US" smtClean="0"/>
              <a:t>9</a:t>
            </a:fld>
            <a:endParaRPr lang="en-US"/>
          </a:p>
        </p:txBody>
      </p:sp>
    </p:spTree>
    <p:extLst>
      <p:ext uri="{BB962C8B-B14F-4D97-AF65-F5344CB8AC3E}">
        <p14:creationId xmlns:p14="http://schemas.microsoft.com/office/powerpoint/2010/main" val="361118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98298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98298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0986721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1AC405C-81D0-4321-8BF5-BDB3130506C4}" type="slidenum">
              <a:rPr lang="en-US" smtClean="0"/>
              <a:t>‹#›</a:t>
            </a:fld>
            <a:endParaRPr lang="en-US"/>
          </a:p>
        </p:txBody>
      </p:sp>
    </p:spTree>
    <p:extLst>
      <p:ext uri="{BB962C8B-B14F-4D97-AF65-F5344CB8AC3E}">
        <p14:creationId xmlns:p14="http://schemas.microsoft.com/office/powerpoint/2010/main" val="2591057185"/>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05F0302-2AF7-4D68-93BC-51F4D64C7489}" type="slidenum">
              <a:rPr lang="en-US" smtClean="0"/>
              <a:t>‹#›</a:t>
            </a:fld>
            <a:endParaRPr lang="en-US"/>
          </a:p>
        </p:txBody>
      </p:sp>
    </p:spTree>
    <p:extLst>
      <p:ext uri="{BB962C8B-B14F-4D97-AF65-F5344CB8AC3E}">
        <p14:creationId xmlns:p14="http://schemas.microsoft.com/office/powerpoint/2010/main" val="893957616"/>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val 7">
            <a:extLst>
              <a:ext uri="{FF2B5EF4-FFF2-40B4-BE49-F238E27FC236}">
                <a16:creationId xmlns:a16="http://schemas.microsoft.com/office/drawing/2014/main" id="{9C4957DE-ACD3-442D-9527-CE5061B66B7A}"/>
              </a:ext>
            </a:extLst>
          </p:cNvPr>
          <p:cNvSpPr/>
          <p:nvPr userDrawn="1"/>
        </p:nvSpPr>
        <p:spPr>
          <a:xfrm rot="1007957">
            <a:off x="11453648" y="6272048"/>
            <a:ext cx="548640" cy="548640"/>
          </a:xfrm>
          <a:prstGeom prst="ellipse">
            <a:avLst/>
          </a:prstGeom>
          <a:gradFill flip="none" rotWithShape="1">
            <a:gsLst>
              <a:gs pos="16000">
                <a:schemeClr val="accent6">
                  <a:lumMod val="60000"/>
                  <a:lumOff val="40000"/>
                </a:schemeClr>
              </a:gs>
              <a:gs pos="48000">
                <a:schemeClr val="accent5">
                  <a:lumMod val="60000"/>
                  <a:lumOff val="40000"/>
                </a:schemeClr>
              </a:gs>
              <a:gs pos="90000">
                <a:schemeClr val="accent4">
                  <a:lumMod val="60000"/>
                  <a:lumOff val="40000"/>
                </a:schemeClr>
              </a:gs>
            </a:gsLst>
            <a:path path="circle">
              <a:fillToRect l="100000" b="100000"/>
            </a:path>
            <a:tileRect t="-100000" r="-100000"/>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Text Box 8">
            <a:extLst>
              <a:ext uri="{FF2B5EF4-FFF2-40B4-BE49-F238E27FC236}">
                <a16:creationId xmlns:a16="http://schemas.microsoft.com/office/drawing/2014/main" id="{B41F86E7-5DB0-4EF7-AF26-AB7442219899}"/>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dirty="0">
              <a:solidFill>
                <a:schemeClr val="bg1"/>
              </a:solidFill>
            </a:endParaRPr>
          </a:p>
        </p:txBody>
      </p:sp>
      <p:sp>
        <p:nvSpPr>
          <p:cNvPr id="11" name="TextBox 13">
            <a:extLst>
              <a:ext uri="{FF2B5EF4-FFF2-40B4-BE49-F238E27FC236}">
                <a16:creationId xmlns:a16="http://schemas.microsoft.com/office/drawing/2014/main" id="{4ACCC7E5-DDDF-4438-87F2-B3B5F54FD02D}"/>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Diverse Human Motion Prediction via Gumbel-Softmax Sampling from an Auxiliary Space</a:t>
            </a:r>
            <a:endParaRPr lang="en-US" dirty="0">
              <a:solidFill>
                <a:schemeClr val="bg1"/>
              </a:solidFill>
            </a:endParaRPr>
          </a:p>
        </p:txBody>
      </p:sp>
    </p:spTree>
    <p:extLst>
      <p:ext uri="{BB962C8B-B14F-4D97-AF65-F5344CB8AC3E}">
        <p14:creationId xmlns:p14="http://schemas.microsoft.com/office/powerpoint/2010/main" val="2469155746"/>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73170209"/>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Oval 7">
            <a:extLst>
              <a:ext uri="{FF2B5EF4-FFF2-40B4-BE49-F238E27FC236}">
                <a16:creationId xmlns:a16="http://schemas.microsoft.com/office/drawing/2014/main" id="{E5E69F8C-BEBF-4AA0-A6CB-E5A88CB6EDB1}"/>
              </a:ext>
            </a:extLst>
          </p:cNvPr>
          <p:cNvSpPr/>
          <p:nvPr userDrawn="1"/>
        </p:nvSpPr>
        <p:spPr>
          <a:xfrm rot="1007957">
            <a:off x="11453648" y="6272048"/>
            <a:ext cx="548640" cy="548640"/>
          </a:xfrm>
          <a:prstGeom prst="ellipse">
            <a:avLst/>
          </a:prstGeom>
          <a:gradFill flip="none" rotWithShape="1">
            <a:gsLst>
              <a:gs pos="16000">
                <a:schemeClr val="accent6">
                  <a:lumMod val="60000"/>
                  <a:lumOff val="40000"/>
                </a:schemeClr>
              </a:gs>
              <a:gs pos="48000">
                <a:schemeClr val="accent5">
                  <a:lumMod val="60000"/>
                  <a:lumOff val="40000"/>
                </a:schemeClr>
              </a:gs>
              <a:gs pos="90000">
                <a:schemeClr val="accent4">
                  <a:lumMod val="60000"/>
                  <a:lumOff val="40000"/>
                </a:schemeClr>
              </a:gs>
            </a:gsLst>
            <a:path path="circle">
              <a:fillToRect l="100000" b="100000"/>
            </a:path>
            <a:tileRect t="-100000" r="-100000"/>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Text Box 8">
            <a:extLst>
              <a:ext uri="{FF2B5EF4-FFF2-40B4-BE49-F238E27FC236}">
                <a16:creationId xmlns:a16="http://schemas.microsoft.com/office/drawing/2014/main" id="{DC6FFFFA-5692-4ED1-BD48-F37C05CDEC58}"/>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dirty="0">
              <a:solidFill>
                <a:schemeClr val="bg1"/>
              </a:solidFill>
            </a:endParaRPr>
          </a:p>
        </p:txBody>
      </p:sp>
      <p:sp>
        <p:nvSpPr>
          <p:cNvPr id="11" name="Pentagon 12">
            <a:extLst>
              <a:ext uri="{FF2B5EF4-FFF2-40B4-BE49-F238E27FC236}">
                <a16:creationId xmlns:a16="http://schemas.microsoft.com/office/drawing/2014/main" id="{BEA1E5A9-8A08-4944-9652-372FA4BD949D}"/>
              </a:ext>
            </a:extLst>
          </p:cNvPr>
          <p:cNvSpPr/>
          <p:nvPr userDrawn="1"/>
        </p:nvSpPr>
        <p:spPr>
          <a:xfrm>
            <a:off x="0" y="6299335"/>
            <a:ext cx="11378353" cy="558665"/>
          </a:xfrm>
          <a:prstGeom prst="homePlate">
            <a:avLst/>
          </a:prstGeom>
          <a:gradFill flip="none" rotWithShape="1">
            <a:gsLst>
              <a:gs pos="100000">
                <a:srgbClr val="E2B0E3"/>
              </a:gs>
              <a:gs pos="17000">
                <a:schemeClr val="accent1">
                  <a:lumMod val="75000"/>
                </a:schemeClr>
              </a:gs>
              <a:gs pos="76000">
                <a:srgbClr val="FFC00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3">
            <a:extLst>
              <a:ext uri="{FF2B5EF4-FFF2-40B4-BE49-F238E27FC236}">
                <a16:creationId xmlns:a16="http://schemas.microsoft.com/office/drawing/2014/main" id="{5559F51B-0CB8-47D0-B978-CF1CD1F103E9}"/>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Diverse Human Motion Prediction via Gumbel-Softmax Sampling from an Auxiliary Space</a:t>
            </a:r>
            <a:endParaRPr lang="en-US" dirty="0">
              <a:solidFill>
                <a:schemeClr val="bg1"/>
              </a:solidFill>
            </a:endParaRPr>
          </a:p>
        </p:txBody>
      </p:sp>
    </p:spTree>
    <p:extLst>
      <p:ext uri="{BB962C8B-B14F-4D97-AF65-F5344CB8AC3E}">
        <p14:creationId xmlns:p14="http://schemas.microsoft.com/office/powerpoint/2010/main" val="3440118725"/>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Oval 7">
            <a:extLst>
              <a:ext uri="{FF2B5EF4-FFF2-40B4-BE49-F238E27FC236}">
                <a16:creationId xmlns:a16="http://schemas.microsoft.com/office/drawing/2014/main" id="{9DB50AF3-2D62-467B-84CE-CD73185EB9F2}"/>
              </a:ext>
            </a:extLst>
          </p:cNvPr>
          <p:cNvSpPr/>
          <p:nvPr userDrawn="1"/>
        </p:nvSpPr>
        <p:spPr>
          <a:xfrm rot="1007957">
            <a:off x="11453648" y="6272048"/>
            <a:ext cx="548640" cy="548640"/>
          </a:xfrm>
          <a:prstGeom prst="ellipse">
            <a:avLst/>
          </a:prstGeom>
          <a:gradFill flip="none" rotWithShape="1">
            <a:gsLst>
              <a:gs pos="16000">
                <a:schemeClr val="accent6">
                  <a:lumMod val="60000"/>
                  <a:lumOff val="40000"/>
                </a:schemeClr>
              </a:gs>
              <a:gs pos="48000">
                <a:schemeClr val="accent5">
                  <a:lumMod val="60000"/>
                  <a:lumOff val="40000"/>
                </a:schemeClr>
              </a:gs>
              <a:gs pos="90000">
                <a:schemeClr val="accent4">
                  <a:lumMod val="60000"/>
                  <a:lumOff val="40000"/>
                </a:schemeClr>
              </a:gs>
            </a:gsLst>
            <a:path path="circle">
              <a:fillToRect l="100000" b="100000"/>
            </a:path>
            <a:tileRect t="-100000" r="-100000"/>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Text Box 8">
            <a:extLst>
              <a:ext uri="{FF2B5EF4-FFF2-40B4-BE49-F238E27FC236}">
                <a16:creationId xmlns:a16="http://schemas.microsoft.com/office/drawing/2014/main" id="{F2293625-AA6D-4BF2-AB56-3600F0FF5E3B}"/>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dirty="0">
              <a:solidFill>
                <a:schemeClr val="bg1"/>
              </a:solidFill>
            </a:endParaRPr>
          </a:p>
        </p:txBody>
      </p:sp>
      <p:sp>
        <p:nvSpPr>
          <p:cNvPr id="14" name="Pentagon 12">
            <a:extLst>
              <a:ext uri="{FF2B5EF4-FFF2-40B4-BE49-F238E27FC236}">
                <a16:creationId xmlns:a16="http://schemas.microsoft.com/office/drawing/2014/main" id="{3E139683-32C4-484F-A0CA-C1B73F5B8C36}"/>
              </a:ext>
            </a:extLst>
          </p:cNvPr>
          <p:cNvSpPr/>
          <p:nvPr userDrawn="1"/>
        </p:nvSpPr>
        <p:spPr>
          <a:xfrm>
            <a:off x="0" y="6299335"/>
            <a:ext cx="11378353" cy="558665"/>
          </a:xfrm>
          <a:prstGeom prst="homePlate">
            <a:avLst/>
          </a:prstGeom>
          <a:gradFill flip="none" rotWithShape="1">
            <a:gsLst>
              <a:gs pos="100000">
                <a:srgbClr val="E2B0E3"/>
              </a:gs>
              <a:gs pos="17000">
                <a:schemeClr val="accent1">
                  <a:lumMod val="75000"/>
                </a:schemeClr>
              </a:gs>
              <a:gs pos="76000">
                <a:srgbClr val="FFC00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E9E585DD-549E-4A31-BC9F-318C335B71C0}"/>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Diverse Human Motion Prediction via Gumbel-Softmax Sampling from an Auxiliary Space</a:t>
            </a:r>
            <a:endParaRPr lang="en-US" dirty="0">
              <a:solidFill>
                <a:schemeClr val="bg1"/>
              </a:solidFill>
            </a:endParaRPr>
          </a:p>
        </p:txBody>
      </p:sp>
    </p:spTree>
    <p:extLst>
      <p:ext uri="{BB962C8B-B14F-4D97-AF65-F5344CB8AC3E}">
        <p14:creationId xmlns:p14="http://schemas.microsoft.com/office/powerpoint/2010/main" val="421790234"/>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Oval 7">
            <a:extLst>
              <a:ext uri="{FF2B5EF4-FFF2-40B4-BE49-F238E27FC236}">
                <a16:creationId xmlns:a16="http://schemas.microsoft.com/office/drawing/2014/main" id="{B8B81ECA-F45C-4D04-B68A-E066BCE5325D}"/>
              </a:ext>
            </a:extLst>
          </p:cNvPr>
          <p:cNvSpPr/>
          <p:nvPr userDrawn="1"/>
        </p:nvSpPr>
        <p:spPr>
          <a:xfrm rot="1007957">
            <a:off x="11453648" y="6272048"/>
            <a:ext cx="548640" cy="548640"/>
          </a:xfrm>
          <a:prstGeom prst="ellipse">
            <a:avLst/>
          </a:prstGeom>
          <a:gradFill flip="none" rotWithShape="1">
            <a:gsLst>
              <a:gs pos="16000">
                <a:schemeClr val="accent6">
                  <a:lumMod val="60000"/>
                  <a:lumOff val="40000"/>
                </a:schemeClr>
              </a:gs>
              <a:gs pos="48000">
                <a:schemeClr val="accent5">
                  <a:lumMod val="60000"/>
                  <a:lumOff val="40000"/>
                </a:schemeClr>
              </a:gs>
              <a:gs pos="90000">
                <a:schemeClr val="accent4">
                  <a:lumMod val="60000"/>
                  <a:lumOff val="40000"/>
                </a:schemeClr>
              </a:gs>
            </a:gsLst>
            <a:path path="circle">
              <a:fillToRect l="100000" b="100000"/>
            </a:path>
            <a:tileRect t="-100000" r="-100000"/>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ext Box 8">
            <a:extLst>
              <a:ext uri="{FF2B5EF4-FFF2-40B4-BE49-F238E27FC236}">
                <a16:creationId xmlns:a16="http://schemas.microsoft.com/office/drawing/2014/main" id="{DA4B22D4-9C95-485A-9AC2-7FF7EB5B7D4C}"/>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dirty="0">
              <a:solidFill>
                <a:schemeClr val="bg1"/>
              </a:solidFill>
            </a:endParaRPr>
          </a:p>
        </p:txBody>
      </p:sp>
      <p:sp>
        <p:nvSpPr>
          <p:cNvPr id="11" name="TextBox 13">
            <a:extLst>
              <a:ext uri="{FF2B5EF4-FFF2-40B4-BE49-F238E27FC236}">
                <a16:creationId xmlns:a16="http://schemas.microsoft.com/office/drawing/2014/main" id="{A2CF6944-1594-4FA8-B9BD-EAFDB82FCC33}"/>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Diverse Human Motion Prediction via Gumbel-Softmax Sampling from an Auxiliary Space</a:t>
            </a:r>
            <a:endParaRPr lang="en-US" dirty="0">
              <a:solidFill>
                <a:schemeClr val="bg1"/>
              </a:solidFill>
            </a:endParaRPr>
          </a:p>
        </p:txBody>
      </p:sp>
    </p:spTree>
    <p:extLst>
      <p:ext uri="{BB962C8B-B14F-4D97-AF65-F5344CB8AC3E}">
        <p14:creationId xmlns:p14="http://schemas.microsoft.com/office/powerpoint/2010/main" val="2816130184"/>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Oval 7">
            <a:extLst>
              <a:ext uri="{FF2B5EF4-FFF2-40B4-BE49-F238E27FC236}">
                <a16:creationId xmlns:a16="http://schemas.microsoft.com/office/drawing/2014/main" id="{27F11548-D648-42F3-AEE8-EA5BF245BB0D}"/>
              </a:ext>
            </a:extLst>
          </p:cNvPr>
          <p:cNvSpPr/>
          <p:nvPr userDrawn="1"/>
        </p:nvSpPr>
        <p:spPr>
          <a:xfrm rot="1007957">
            <a:off x="11453648" y="6272048"/>
            <a:ext cx="548640" cy="548640"/>
          </a:xfrm>
          <a:prstGeom prst="ellipse">
            <a:avLst/>
          </a:prstGeom>
          <a:gradFill flip="none" rotWithShape="1">
            <a:gsLst>
              <a:gs pos="16000">
                <a:schemeClr val="accent6">
                  <a:lumMod val="60000"/>
                  <a:lumOff val="40000"/>
                </a:schemeClr>
              </a:gs>
              <a:gs pos="48000">
                <a:schemeClr val="accent5">
                  <a:lumMod val="60000"/>
                  <a:lumOff val="40000"/>
                </a:schemeClr>
              </a:gs>
              <a:gs pos="90000">
                <a:schemeClr val="accent4">
                  <a:lumMod val="60000"/>
                  <a:lumOff val="40000"/>
                </a:schemeClr>
              </a:gs>
            </a:gsLst>
            <a:path path="circle">
              <a:fillToRect l="100000" b="100000"/>
            </a:path>
            <a:tileRect t="-100000" r="-100000"/>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Text Box 8">
            <a:extLst>
              <a:ext uri="{FF2B5EF4-FFF2-40B4-BE49-F238E27FC236}">
                <a16:creationId xmlns:a16="http://schemas.microsoft.com/office/drawing/2014/main" id="{DBA3B7B1-C713-40EC-B23F-082690305B73}"/>
              </a:ext>
            </a:extLst>
          </p:cNvPr>
          <p:cNvSpPr txBox="1"/>
          <p:nvPr userDrawn="1"/>
        </p:nvSpPr>
        <p:spPr>
          <a:xfrm>
            <a:off x="11378353" y="6322983"/>
            <a:ext cx="737447" cy="406265"/>
          </a:xfrm>
          <a:prstGeom prst="rect">
            <a:avLst/>
          </a:prstGeom>
          <a:noFill/>
        </p:spPr>
        <p:txBody>
          <a:bodyPr wrap="square" rtlCol="0" anchor="ctr" anchorCtr="1">
            <a:spAutoFit/>
          </a:bodyPr>
          <a:lstStyle/>
          <a:p>
            <a:fld id="{9A0DB2DC-4C9A-4742-B13C-FB6460FD3503}" type="slidenum">
              <a:rPr lang="x-none" altLang="en-US" sz="1800" smtClean="0">
                <a:solidFill>
                  <a:schemeClr val="bg1"/>
                </a:solidFill>
              </a:rPr>
              <a:t>‹#›</a:t>
            </a:fld>
            <a:r>
              <a:rPr lang="zh-CN" altLang="en-US" sz="1400" dirty="0">
                <a:solidFill>
                  <a:schemeClr val="bg1"/>
                </a:solidFill>
              </a:rPr>
              <a:t> </a:t>
            </a:r>
            <a:endParaRPr lang="x-none" altLang="en-US" sz="1400" dirty="0">
              <a:solidFill>
                <a:schemeClr val="bg1"/>
              </a:solidFill>
            </a:endParaRPr>
          </a:p>
        </p:txBody>
      </p:sp>
      <p:sp>
        <p:nvSpPr>
          <p:cNvPr id="9" name="Pentagon 12">
            <a:extLst>
              <a:ext uri="{FF2B5EF4-FFF2-40B4-BE49-F238E27FC236}">
                <a16:creationId xmlns:a16="http://schemas.microsoft.com/office/drawing/2014/main" id="{8FECB732-F4B2-4A9E-B021-196A8A80FEDC}"/>
              </a:ext>
            </a:extLst>
          </p:cNvPr>
          <p:cNvSpPr/>
          <p:nvPr userDrawn="1"/>
        </p:nvSpPr>
        <p:spPr>
          <a:xfrm>
            <a:off x="0" y="6299335"/>
            <a:ext cx="11378353" cy="558665"/>
          </a:xfrm>
          <a:prstGeom prst="homePlate">
            <a:avLst/>
          </a:prstGeom>
          <a:gradFill flip="none" rotWithShape="1">
            <a:gsLst>
              <a:gs pos="100000">
                <a:srgbClr val="E2B0E3"/>
              </a:gs>
              <a:gs pos="17000">
                <a:schemeClr val="accent1">
                  <a:lumMod val="75000"/>
                </a:schemeClr>
              </a:gs>
              <a:gs pos="76000">
                <a:srgbClr val="FFC00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3">
            <a:extLst>
              <a:ext uri="{FF2B5EF4-FFF2-40B4-BE49-F238E27FC236}">
                <a16:creationId xmlns:a16="http://schemas.microsoft.com/office/drawing/2014/main" id="{AD99434A-D8F0-469F-95F9-D1AC4F302C11}"/>
              </a:ext>
            </a:extLst>
          </p:cNvPr>
          <p:cNvSpPr txBox="1"/>
          <p:nvPr userDrawn="1"/>
        </p:nvSpPr>
        <p:spPr>
          <a:xfrm>
            <a:off x="121919" y="6400800"/>
            <a:ext cx="11033761" cy="369332"/>
          </a:xfrm>
          <a:prstGeom prst="rect">
            <a:avLst/>
          </a:prstGeom>
          <a:noFill/>
        </p:spPr>
        <p:txBody>
          <a:bodyPr wrap="square" rtlCol="0">
            <a:spAutoFit/>
          </a:bodyPr>
          <a:lstStyle/>
          <a:p>
            <a:r>
              <a:rPr lang="en-US" altLang="zh-CN" sz="1800" dirty="0">
                <a:solidFill>
                  <a:schemeClr val="bg1"/>
                </a:solidFill>
              </a:rPr>
              <a:t>Diverse Human Motion Prediction via Gumbel-Softmax Sampling from an Auxiliary Space</a:t>
            </a:r>
            <a:endParaRPr lang="en-US" dirty="0">
              <a:solidFill>
                <a:schemeClr val="bg1"/>
              </a:solidFill>
            </a:endParaRPr>
          </a:p>
        </p:txBody>
      </p:sp>
    </p:spTree>
    <p:extLst>
      <p:ext uri="{BB962C8B-B14F-4D97-AF65-F5344CB8AC3E}">
        <p14:creationId xmlns:p14="http://schemas.microsoft.com/office/powerpoint/2010/main" val="664621211"/>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8/21/2022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8458132"/>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8/21/2022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8061950"/>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1121321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77963"/>
            <a:ext cx="11213210" cy="4699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Box 4">
            <a:extLst>
              <a:ext uri="{FF2B5EF4-FFF2-40B4-BE49-F238E27FC236}">
                <a16:creationId xmlns:a16="http://schemas.microsoft.com/office/drawing/2014/main" id="{A2893BEC-7571-574F-BA42-BB763400B005}"/>
              </a:ext>
            </a:extLst>
          </p:cNvPr>
          <p:cNvSpPr txBox="1"/>
          <p:nvPr userDrawn="1"/>
        </p:nvSpPr>
        <p:spPr>
          <a:xfrm>
            <a:off x="121919" y="5105400"/>
            <a:ext cx="11033761" cy="307777"/>
          </a:xfrm>
          <a:prstGeom prst="rect">
            <a:avLst/>
          </a:prstGeom>
          <a:noFill/>
        </p:spPr>
        <p:txBody>
          <a:bodyPr wrap="square" rtlCol="0">
            <a:spAutoFit/>
          </a:bodyPr>
          <a:lstStyle/>
          <a:p>
            <a:r>
              <a:rPr lang="en-US" altLang="en-US" sz="1400" dirty="0">
                <a:solidFill>
                  <a:schemeClr val="bg1"/>
                </a:solidFill>
                <a:latin typeface="Arial" panose="020B0604020202020204" pitchFamily="34" charset="0"/>
              </a:rPr>
              <a:t>GANs for Image Labeling, Shadow Detection and Removal, and Digital Forensics</a:t>
            </a:r>
            <a:endParaRPr lang="x-none" altLang="en-US" sz="1400">
              <a:solidFill>
                <a:schemeClr val="bg1"/>
              </a:solidFill>
            </a:endParaRPr>
          </a:p>
        </p:txBody>
      </p:sp>
      <p:grpSp>
        <p:nvGrpSpPr>
          <p:cNvPr id="14" name="组合 13">
            <a:extLst>
              <a:ext uri="{FF2B5EF4-FFF2-40B4-BE49-F238E27FC236}">
                <a16:creationId xmlns:a16="http://schemas.microsoft.com/office/drawing/2014/main" id="{9FD05732-7142-4B2A-8FD4-49251C27D38E}"/>
              </a:ext>
            </a:extLst>
          </p:cNvPr>
          <p:cNvGrpSpPr/>
          <p:nvPr userDrawn="1"/>
        </p:nvGrpSpPr>
        <p:grpSpPr>
          <a:xfrm>
            <a:off x="8763000" y="152400"/>
            <a:ext cx="3276600" cy="850000"/>
            <a:chOff x="5014369" y="3733800"/>
            <a:chExt cx="3276600" cy="850000"/>
          </a:xfrm>
        </p:grpSpPr>
        <p:sp>
          <p:nvSpPr>
            <p:cNvPr id="15" name="矩形 14">
              <a:extLst>
                <a:ext uri="{FF2B5EF4-FFF2-40B4-BE49-F238E27FC236}">
                  <a16:creationId xmlns:a16="http://schemas.microsoft.com/office/drawing/2014/main" id="{75BE2428-5B37-4FAD-98A2-5A5FE4A85F46}"/>
                </a:ext>
              </a:extLst>
            </p:cNvPr>
            <p:cNvSpPr/>
            <p:nvPr/>
          </p:nvSpPr>
          <p:spPr>
            <a:xfrm>
              <a:off x="5014369" y="3733800"/>
              <a:ext cx="3276600" cy="850000"/>
            </a:xfrm>
            <a:prstGeom prst="rect">
              <a:avLst/>
            </a:prstGeom>
            <a:solidFill>
              <a:srgbClr val="15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a:extLst>
                <a:ext uri="{FF2B5EF4-FFF2-40B4-BE49-F238E27FC236}">
                  <a16:creationId xmlns:a16="http://schemas.microsoft.com/office/drawing/2014/main" id="{E3A81CDA-5A84-44B3-BCA9-DFB3BD66885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12669" y="3871863"/>
              <a:ext cx="2880000" cy="573874"/>
            </a:xfrm>
            <a:prstGeom prst="rect">
              <a:avLst/>
            </a:prstGeom>
          </p:spPr>
        </p:pic>
      </p:grpSp>
    </p:spTree>
    <p:extLst>
      <p:ext uri="{BB962C8B-B14F-4D97-AF65-F5344CB8AC3E}">
        <p14:creationId xmlns:p14="http://schemas.microsoft.com/office/powerpoint/2010/main" val="3369054386"/>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2.png"/><Relationship Id="rId5" Type="http://schemas.openxmlformats.org/officeDocument/2006/relationships/image" Target="../media/image43.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56.png"/><Relationship Id="rId26" Type="http://schemas.openxmlformats.org/officeDocument/2006/relationships/image" Target="../media/image85.png"/><Relationship Id="rId3" Type="http://schemas.openxmlformats.org/officeDocument/2006/relationships/notesSlide" Target="../notesSlides/notesSlide11.xml"/><Relationship Id="rId21" Type="http://schemas.openxmlformats.org/officeDocument/2006/relationships/image" Target="../media/image31.png"/><Relationship Id="rId7" Type="http://schemas.microsoft.com/office/2007/relationships/hdphoto" Target="../media/hdphoto2.wdp"/><Relationship Id="rId12" Type="http://schemas.openxmlformats.org/officeDocument/2006/relationships/image" Target="../media/image77.png"/><Relationship Id="rId17" Type="http://schemas.openxmlformats.org/officeDocument/2006/relationships/image" Target="../media/image27.png"/><Relationship Id="rId25" Type="http://schemas.openxmlformats.org/officeDocument/2006/relationships/image" Target="../media/image84.png"/><Relationship Id="rId33" Type="http://schemas.openxmlformats.org/officeDocument/2006/relationships/image" Target="../media/image92.png"/><Relationship Id="rId2" Type="http://schemas.openxmlformats.org/officeDocument/2006/relationships/slideLayout" Target="../slideLayouts/slideLayout2.xml"/><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57.png"/><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76.png"/><Relationship Id="rId24" Type="http://schemas.openxmlformats.org/officeDocument/2006/relationships/image" Target="../media/image83.png"/><Relationship Id="rId32" Type="http://schemas.openxmlformats.org/officeDocument/2006/relationships/image" Target="../media/image91.png"/><Relationship Id="rId5" Type="http://schemas.microsoft.com/office/2007/relationships/hdphoto" Target="../media/hdphoto1.wdp"/><Relationship Id="rId15" Type="http://schemas.openxmlformats.org/officeDocument/2006/relationships/image" Target="../media/image25.png"/><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image" Target="../media/image75.png"/><Relationship Id="rId19" Type="http://schemas.openxmlformats.org/officeDocument/2006/relationships/image" Target="../media/image29.png"/><Relationship Id="rId31" Type="http://schemas.openxmlformats.org/officeDocument/2006/relationships/image" Target="../media/image90.png"/><Relationship Id="rId4" Type="http://schemas.openxmlformats.org/officeDocument/2006/relationships/image" Target="../media/image19.png"/><Relationship Id="rId9" Type="http://schemas.microsoft.com/office/2007/relationships/hdphoto" Target="../media/hdphoto3.wdp"/><Relationship Id="rId14" Type="http://schemas.openxmlformats.org/officeDocument/2006/relationships/image" Target="../media/image79.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5.gi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6.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roliven/diverse_sampl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video" Target="../media/media1.avi"/><Relationship Id="rId7" Type="http://schemas.openxmlformats.org/officeDocument/2006/relationships/notesSlide" Target="../notesSlides/notesSlide2.xml"/><Relationship Id="rId2" Type="http://schemas.microsoft.com/office/2007/relationships/media" Target="../media/media1.avi"/><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video" Target="../media/media2.avi"/><Relationship Id="rId4" Type="http://schemas.microsoft.com/office/2007/relationships/media" Target="../media/media2.avi"/><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video" Target="../media/media3.avi"/><Relationship Id="rId7" Type="http://schemas.openxmlformats.org/officeDocument/2006/relationships/video" Target="../media/media5.avi"/><Relationship Id="rId12" Type="http://schemas.openxmlformats.org/officeDocument/2006/relationships/image" Target="../media/image16.png"/><Relationship Id="rId2" Type="http://schemas.microsoft.com/office/2007/relationships/media" Target="../media/media3.avi"/><Relationship Id="rId1" Type="http://schemas.openxmlformats.org/officeDocument/2006/relationships/tags" Target="../tags/tag2.xml"/><Relationship Id="rId6" Type="http://schemas.microsoft.com/office/2007/relationships/media" Target="../media/media5.avi"/><Relationship Id="rId11" Type="http://schemas.openxmlformats.org/officeDocument/2006/relationships/image" Target="../media/image15.png"/><Relationship Id="rId5" Type="http://schemas.openxmlformats.org/officeDocument/2006/relationships/video" Target="../media/media4.avi"/><Relationship Id="rId10" Type="http://schemas.openxmlformats.org/officeDocument/2006/relationships/image" Target="../media/image14.png"/><Relationship Id="rId4" Type="http://schemas.microsoft.com/office/2007/relationships/media" Target="../media/media4.avi"/><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8.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notesSlide" Target="../notesSlides/notesSlide5.xml"/><Relationship Id="rId21" Type="http://schemas.openxmlformats.org/officeDocument/2006/relationships/image" Target="../media/image33.png"/><Relationship Id="rId7" Type="http://schemas.microsoft.com/office/2007/relationships/hdphoto" Target="../media/hdphoto2.wdp"/><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slideLayout" Target="../slideLayouts/slideLayout2.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tags" Target="../tags/tag4.xml"/><Relationship Id="rId6" Type="http://schemas.openxmlformats.org/officeDocument/2006/relationships/image" Target="../media/image20.png"/><Relationship Id="rId11" Type="http://schemas.openxmlformats.org/officeDocument/2006/relationships/image" Target="../media/image23.png"/><Relationship Id="rId5" Type="http://schemas.microsoft.com/office/2007/relationships/hdphoto" Target="../media/hdphoto1.wdp"/><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9.png"/><Relationship Id="rId9" Type="http://schemas.microsoft.com/office/2007/relationships/hdphoto" Target="../media/hdphoto3.wdp"/><Relationship Id="rId14" Type="http://schemas.openxmlformats.org/officeDocument/2006/relationships/image" Target="../media/image26.png"/><Relationship Id="rId22"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notesSlide" Target="../notesSlides/notesSlide6.xml"/><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37.png"/><Relationship Id="rId2" Type="http://schemas.openxmlformats.org/officeDocument/2006/relationships/slideLayout" Target="../slideLayouts/slideLayout2.xml"/><Relationship Id="rId16" Type="http://schemas.openxmlformats.org/officeDocument/2006/relationships/image" Target="../media/image36.png"/><Relationship Id="rId1" Type="http://schemas.openxmlformats.org/officeDocument/2006/relationships/tags" Target="../tags/tag5.xml"/><Relationship Id="rId6" Type="http://schemas.openxmlformats.org/officeDocument/2006/relationships/image" Target="../media/image430.png"/><Relationship Id="rId11" Type="http://schemas.openxmlformats.org/officeDocument/2006/relationships/image" Target="../media/image48.png"/><Relationship Id="rId5" Type="http://schemas.openxmlformats.org/officeDocument/2006/relationships/image" Target="../media/image420.png"/><Relationship Id="rId15" Type="http://schemas.openxmlformats.org/officeDocument/2006/relationships/image" Target="../media/image35.png"/><Relationship Id="rId10" Type="http://schemas.openxmlformats.org/officeDocument/2006/relationships/image" Target="../media/image47.png"/><Relationship Id="rId4" Type="http://schemas.openxmlformats.org/officeDocument/2006/relationships/image" Target="../media/image410.png"/><Relationship Id="rId9" Type="http://schemas.openxmlformats.org/officeDocument/2006/relationships/image" Target="../media/image46.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notesSlide" Target="../notesSlides/notesSlide8.xml"/><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image" Target="../media/image67.png"/><Relationship Id="rId20" Type="http://schemas.openxmlformats.org/officeDocument/2006/relationships/image" Target="../media/image41.png"/><Relationship Id="rId1" Type="http://schemas.openxmlformats.org/officeDocument/2006/relationships/tags" Target="../tags/tag7.xml"/><Relationship Id="rId6" Type="http://schemas.openxmlformats.org/officeDocument/2006/relationships/image" Target="../media/image40.png"/><Relationship Id="rId11" Type="http://schemas.openxmlformats.org/officeDocument/2006/relationships/image" Target="../media/image62.png"/><Relationship Id="rId5" Type="http://schemas.openxmlformats.org/officeDocument/2006/relationships/image" Target="../media/image39.pn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2.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7200"/>
            <a:ext cx="12191999" cy="1894362"/>
          </a:xfrm>
        </p:spPr>
        <p:txBody>
          <a:bodyPr>
            <a:noAutofit/>
          </a:bodyPr>
          <a:lstStyle/>
          <a:p>
            <a:r>
              <a:rPr lang="en-US" altLang="zh-CN" sz="4000" dirty="0">
                <a:latin typeface="Times New Roman" panose="02020603050405020304" pitchFamily="18" charset="0"/>
                <a:cs typeface="Times New Roman" panose="02020603050405020304" pitchFamily="18" charset="0"/>
              </a:rPr>
              <a:t>Diverse Human Motion Prediction via </a:t>
            </a:r>
            <a:br>
              <a:rPr lang="en-US" altLang="zh-CN" sz="4000" dirty="0">
                <a:latin typeface="Times New Roman" panose="02020603050405020304" pitchFamily="18" charset="0"/>
                <a:cs typeface="Times New Roman" panose="02020603050405020304" pitchFamily="18" charset="0"/>
              </a:rPr>
            </a:br>
            <a:r>
              <a:rPr lang="en-US" altLang="zh-CN" sz="4000" dirty="0">
                <a:latin typeface="Times New Roman" panose="02020603050405020304" pitchFamily="18" charset="0"/>
                <a:cs typeface="Times New Roman" panose="02020603050405020304" pitchFamily="18" charset="0"/>
              </a:rPr>
              <a:t>Gumbel-Softmax Sampling from an Auxiliary Space</a:t>
            </a:r>
            <a:endParaRPr lang="x-none" alt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22" name="Rectangle 380"/>
              <p:cNvSpPr/>
              <p:nvPr/>
            </p:nvSpPr>
            <p:spPr>
              <a:xfrm>
                <a:off x="0" y="4114800"/>
                <a:ext cx="12039600" cy="1260000"/>
              </a:xfrm>
              <a:prstGeom prst="rect">
                <a:avLst/>
              </a:prstGeom>
              <a:noFill/>
              <a:ln w="9525">
                <a:noFill/>
                <a:miter/>
              </a:ln>
            </p:spPr>
            <p:txBody>
              <a:bodyPr/>
              <a:lstStyle/>
              <a:p>
                <a:pPr algn="ctr">
                  <a:lnSpc>
                    <a:spcPct val="130000"/>
                  </a:lnSpc>
                </a:pPr>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Lingwei Dang</a:t>
                </a:r>
                <a14:m>
                  <m:oMath xmlns:m="http://schemas.openxmlformats.org/officeDocument/2006/math">
                    <m:sSup>
                      <m:sSupPr>
                        <m:ctrlPr>
                          <a:rPr lang="en-US" altLang="zh-CN" sz="22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p>
                    </m:sSup>
                  </m:oMath>
                </a14:m>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Yongwei Nie</a:t>
                </a:r>
                <a14:m>
                  <m:oMath xmlns:m="http://schemas.openxmlformats.org/officeDocument/2006/math">
                    <m:sSup>
                      <m:sSupPr>
                        <m:ctrlP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Chengjiang Long</a:t>
                </a:r>
                <a14:m>
                  <m:oMath xmlns:m="http://schemas.openxmlformats.org/officeDocument/2006/math">
                    <m:sSup>
                      <m:sSupPr>
                        <m:ctrlPr>
                          <a:rPr lang="en-US" altLang="zh-CN" sz="22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oMath>
                </a14:m>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Qing Zhang</a:t>
                </a:r>
                <a14:m>
                  <m:oMath xmlns:m="http://schemas.openxmlformats.org/officeDocument/2006/math">
                    <m:sSup>
                      <m:sSupPr>
                        <m:ctrlP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3</m:t>
                        </m:r>
                      </m:sup>
                    </m:sSup>
                  </m:oMath>
                </a14:m>
                <a:r>
                  <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Guiqing Li</a:t>
                </a:r>
                <a14:m>
                  <m:oMath xmlns:m="http://schemas.openxmlformats.org/officeDocument/2006/math">
                    <m:sSup>
                      <m:sSupPr>
                        <m:ctrlP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sz="2200"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p>
                    </m:sSup>
                  </m:oMath>
                </a14:m>
                <a:endParaRPr lang="en-US" altLang="zh-CN" sz="2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ctr">
                  <a:lnSpc>
                    <a:spcPct val="130000"/>
                  </a:lnSpc>
                </a:pPr>
                <a14:m>
                  <m:oMath xmlns:m="http://schemas.openxmlformats.org/officeDocument/2006/math">
                    <m:sSup>
                      <m:sSupPr>
                        <m:ctrlPr>
                          <a:rPr lang="en-US" altLang="zh-CN"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p>
                    </m:sSup>
                    <m:r>
                      <a:rPr lang="en-US" altLang="zh-CN"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altLang="zh-CN"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South China University of Technology, </a:t>
                </a:r>
                <a14:m>
                  <m:oMath xmlns:m="http://schemas.openxmlformats.org/officeDocument/2006/math">
                    <m:sSup>
                      <m:sSupPr>
                        <m:ctrlPr>
                          <a:rPr lang="en-US" altLang="zh-CN"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r>
                      <a:rPr lang="en-US" altLang="zh-CN"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altLang="zh-CN" dirty="0">
                    <a:latin typeface="Times New Roman" panose="02020603050405020304" pitchFamily="18" charset="0"/>
                    <a:ea typeface="Open Sans" panose="020B0606030504020204" pitchFamily="34" charset="0"/>
                    <a:cs typeface="Times New Roman" panose="02020603050405020304" pitchFamily="18" charset="0"/>
                  </a:rPr>
                  <a:t>Meta Reality Lab, </a:t>
                </a:r>
                <a14:m>
                  <m:oMath xmlns:m="http://schemas.openxmlformats.org/officeDocument/2006/math">
                    <m:sSup>
                      <m:sSupPr>
                        <m:ctrlPr>
                          <a:rPr lang="en-US" altLang="zh-CN"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altLang="zh-CN"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sup>
                        <m:r>
                          <a:rPr lang="en-US" altLang="zh-CN"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3</m:t>
                        </m:r>
                      </m:sup>
                    </m:sSup>
                    <m:r>
                      <a:rPr lang="en-US" altLang="zh-CN" i="1">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altLang="zh-CN"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Sun Yat-sen University</a:t>
                </a:r>
              </a:p>
              <a:p>
                <a:pPr algn="ctr">
                  <a:lnSpc>
                    <a:spcPct val="130000"/>
                  </a:lnSpc>
                </a:pPr>
                <a:r>
                  <a:rPr lang="en-US" altLang="zh-CN" dirty="0">
                    <a:latin typeface="Times New Roman" panose="02020603050405020304" pitchFamily="18" charset="0"/>
                    <a:ea typeface="Open Sans" panose="020B0606030504020204" pitchFamily="34" charset="0"/>
                    <a:cs typeface="Times New Roman" panose="02020603050405020304" pitchFamily="18" charset="0"/>
                  </a:rPr>
                  <a:t>csdanglw@mail.scut.edu.cn, {nieyongwei, ligq}@scut.edu.cn, clong1@fb.com, zhangqing.whu.cs@gmail.com</a:t>
                </a:r>
                <a:endParaRPr lang="en-US" altLang="zh-CN"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mc:Choice>
        <mc:Fallback xmlns="">
          <p:sp>
            <p:nvSpPr>
              <p:cNvPr id="5122" name="Rectangle 380"/>
              <p:cNvSpPr>
                <a:spLocks noRot="1" noChangeAspect="1" noMove="1" noResize="1" noEditPoints="1" noAdjustHandles="1" noChangeArrowheads="1" noChangeShapeType="1" noTextEdit="1"/>
              </p:cNvSpPr>
              <p:nvPr/>
            </p:nvSpPr>
            <p:spPr>
              <a:xfrm>
                <a:off x="0" y="4114800"/>
                <a:ext cx="12039600" cy="1260000"/>
              </a:xfrm>
              <a:prstGeom prst="rect">
                <a:avLst/>
              </a:prstGeom>
              <a:blipFill>
                <a:blip r:embed="rId3"/>
                <a:stretch>
                  <a:fillRect b="-3382"/>
                </a:stretch>
              </a:blipFill>
              <a:ln w="9525">
                <a:noFill/>
                <a:miter/>
              </a:ln>
            </p:spPr>
            <p:txBody>
              <a:bodyPr/>
              <a:lstStyle/>
              <a:p>
                <a:r>
                  <a:rPr lang="zh-CN" altLang="en-US">
                    <a:noFill/>
                  </a:rPr>
                  <a:t> </a:t>
                </a:r>
              </a:p>
            </p:txBody>
          </p:sp>
        </mc:Fallback>
      </mc:AlternateContent>
      <p:pic>
        <p:nvPicPr>
          <p:cNvPr id="5124" name="图片 5123">
            <a:extLst>
              <a:ext uri="{FF2B5EF4-FFF2-40B4-BE49-F238E27FC236}">
                <a16:creationId xmlns:a16="http://schemas.microsoft.com/office/drawing/2014/main" id="{54753675-A6A7-441B-A6FE-09E74D0400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0124" y="5562600"/>
            <a:ext cx="1080000" cy="1080000"/>
          </a:xfrm>
          <a:prstGeom prst="rect">
            <a:avLst/>
          </a:prstGeom>
        </p:spPr>
      </p:pic>
      <p:pic>
        <p:nvPicPr>
          <p:cNvPr id="5127" name="图片 5126">
            <a:extLst>
              <a:ext uri="{FF2B5EF4-FFF2-40B4-BE49-F238E27FC236}">
                <a16:creationId xmlns:a16="http://schemas.microsoft.com/office/drawing/2014/main" id="{C641335B-FBD6-4A8C-A404-6BB26FDEA9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5773" y="5562600"/>
            <a:ext cx="1080000" cy="1080000"/>
          </a:xfrm>
          <a:prstGeom prst="rect">
            <a:avLst/>
          </a:prstGeom>
        </p:spPr>
      </p:pic>
      <p:sp>
        <p:nvSpPr>
          <p:cNvPr id="3" name="椭圆 2">
            <a:extLst>
              <a:ext uri="{FF2B5EF4-FFF2-40B4-BE49-F238E27FC236}">
                <a16:creationId xmlns:a16="http://schemas.microsoft.com/office/drawing/2014/main" id="{50987197-7BE6-4178-BD79-146482AD475F}"/>
              </a:ext>
            </a:extLst>
          </p:cNvPr>
          <p:cNvSpPr/>
          <p:nvPr/>
        </p:nvSpPr>
        <p:spPr>
          <a:xfrm>
            <a:off x="1582773" y="2702400"/>
            <a:ext cx="1260000" cy="12600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B53B0079-EDA2-4444-80C9-8C3D96F95BFD}"/>
              </a:ext>
            </a:extLst>
          </p:cNvPr>
          <p:cNvSpPr/>
          <p:nvPr/>
        </p:nvSpPr>
        <p:spPr>
          <a:xfrm>
            <a:off x="3556807" y="2702400"/>
            <a:ext cx="1260000" cy="126000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07B36002-8AB7-4C67-B7F1-8AA3C1C7E9B2}"/>
              </a:ext>
            </a:extLst>
          </p:cNvPr>
          <p:cNvSpPr/>
          <p:nvPr/>
        </p:nvSpPr>
        <p:spPr>
          <a:xfrm>
            <a:off x="9260124" y="2702400"/>
            <a:ext cx="1260000" cy="1260000"/>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62BAA29B-DE4D-4A83-96DB-94AD71632302}"/>
              </a:ext>
            </a:extLst>
          </p:cNvPr>
          <p:cNvSpPr>
            <a:spLocks noChangeAspect="1"/>
          </p:cNvSpPr>
          <p:nvPr/>
        </p:nvSpPr>
        <p:spPr>
          <a:xfrm>
            <a:off x="7504875" y="2702400"/>
            <a:ext cx="1041213" cy="1260000"/>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26428BC8-9F26-4954-B5D4-8295108063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5999" y="2702400"/>
            <a:ext cx="1260000" cy="1260000"/>
          </a:xfrm>
          <a:prstGeom prst="rect">
            <a:avLst/>
          </a:prstGeom>
        </p:spPr>
      </p:pic>
      <p:pic>
        <p:nvPicPr>
          <p:cNvPr id="9" name="图片 8">
            <a:extLst>
              <a:ext uri="{FF2B5EF4-FFF2-40B4-BE49-F238E27FC236}">
                <a16:creationId xmlns:a16="http://schemas.microsoft.com/office/drawing/2014/main" id="{2C44456F-4D16-4AB0-A468-CACE085396C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25945" b="30000"/>
          <a:stretch/>
        </p:blipFill>
        <p:spPr>
          <a:xfrm>
            <a:off x="4280092" y="5652600"/>
            <a:ext cx="3631813" cy="90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 name="直接箭头连接符 183">
            <a:extLst>
              <a:ext uri="{FF2B5EF4-FFF2-40B4-BE49-F238E27FC236}">
                <a16:creationId xmlns:a16="http://schemas.microsoft.com/office/drawing/2014/main" id="{DEC318B4-C8C6-1D2B-32F6-824C1B0C351E}"/>
              </a:ext>
            </a:extLst>
          </p:cNvPr>
          <p:cNvCxnSpPr>
            <a:cxnSpLocks/>
          </p:cNvCxnSpPr>
          <p:nvPr/>
        </p:nvCxnSpPr>
        <p:spPr>
          <a:xfrm>
            <a:off x="8534400" y="4688670"/>
            <a:ext cx="221192" cy="0"/>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Our Method:</a:t>
            </a:r>
            <a:r>
              <a:rPr lang="zh-CN" altLang="en-US" sz="3800" dirty="0">
                <a:solidFill>
                  <a:schemeClr val="tx1">
                    <a:lumMod val="75000"/>
                    <a:lumOff val="25000"/>
                  </a:schemeClr>
                </a:solidFill>
              </a:rPr>
              <a:t> </a:t>
            </a:r>
            <a:r>
              <a:rPr lang="en-US" altLang="en-US" sz="3800" dirty="0">
                <a:solidFill>
                  <a:schemeClr val="tx1">
                    <a:lumMod val="75000"/>
                    <a:lumOff val="25000"/>
                  </a:schemeClr>
                </a:solidFill>
              </a:rPr>
              <a:t>Key Insights</a:t>
            </a:r>
            <a:endParaRPr lang="en-US" sz="3800" dirty="0">
              <a:solidFill>
                <a:schemeClr val="tx1">
                  <a:lumMod val="75000"/>
                  <a:lumOff val="25000"/>
                </a:schemeClr>
              </a:solidFill>
            </a:endParaRPr>
          </a:p>
        </p:txBody>
      </p:sp>
      <p:sp>
        <p:nvSpPr>
          <p:cNvPr id="8" name="文本框 7">
            <a:extLst>
              <a:ext uri="{FF2B5EF4-FFF2-40B4-BE49-F238E27FC236}">
                <a16:creationId xmlns:a16="http://schemas.microsoft.com/office/drawing/2014/main" id="{82092FB9-7FCF-4575-B732-61E0EA2CA310}"/>
              </a:ext>
            </a:extLst>
          </p:cNvPr>
          <p:cNvSpPr txBox="1"/>
          <p:nvPr/>
        </p:nvSpPr>
        <p:spPr>
          <a:xfrm>
            <a:off x="914400" y="1547575"/>
            <a:ext cx="10210800" cy="1652825"/>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Learn an </a:t>
            </a:r>
            <a:r>
              <a:rPr lang="en-US" altLang="zh-CN" sz="2000" dirty="0">
                <a:solidFill>
                  <a:srgbClr val="B22C79"/>
                </a:solidFill>
                <a:latin typeface="Times New Roman" panose="02020603050405020304" pitchFamily="18" charset="0"/>
                <a:cs typeface="Times New Roman" panose="02020603050405020304" pitchFamily="18" charset="0"/>
              </a:rPr>
              <a:t>auxiliary space</a:t>
            </a:r>
            <a:r>
              <a:rPr lang="en-US" altLang="zh-CN" sz="2000" dirty="0">
                <a:latin typeface="Times New Roman" panose="02020603050405020304" pitchFamily="18" charset="0"/>
                <a:cs typeface="Times New Roman" panose="02020603050405020304" pitchFamily="18" charset="0"/>
              </a:rPr>
              <a:t> then </a:t>
            </a:r>
            <a:r>
              <a:rPr lang="en-US" altLang="zh-CN" sz="2000" dirty="0">
                <a:solidFill>
                  <a:srgbClr val="B22C79"/>
                </a:solidFill>
                <a:latin typeface="Times New Roman" panose="02020603050405020304" pitchFamily="18" charset="0"/>
                <a:cs typeface="Times New Roman" panose="02020603050405020304" pitchFamily="18" charset="0"/>
              </a:rPr>
              <a:t>sample points </a:t>
            </a:r>
            <a:r>
              <a:rPr lang="en-US" altLang="zh-CN" sz="2000" dirty="0">
                <a:latin typeface="Times New Roman" panose="02020603050405020304" pitchFamily="18" charset="0"/>
                <a:cs typeface="Times New Roman" panose="02020603050405020304" pitchFamily="18" charset="0"/>
              </a:rPr>
              <a:t>from the it and map them to </a:t>
            </a:r>
            <a:r>
              <a:rPr lang="en-US" altLang="zh-CN" sz="2000" dirty="0">
                <a:solidFill>
                  <a:srgbClr val="B22C79"/>
                </a:solidFill>
                <a:latin typeface="Times New Roman" panose="02020603050405020304" pitchFamily="18" charset="0"/>
                <a:cs typeface="Times New Roman" panose="02020603050405020304" pitchFamily="18" charset="0"/>
              </a:rPr>
              <a:t>Gaussian distributions </a:t>
            </a:r>
            <a:r>
              <a:rPr lang="en-US" altLang="zh-CN" sz="2000" dirty="0">
                <a:latin typeface="Times New Roman" panose="02020603050405020304" pitchFamily="18" charset="0"/>
                <a:cs typeface="Times New Roman" panose="02020603050405020304" pitchFamily="18" charset="0"/>
              </a:rPr>
              <a:t>which finally correspond to different </a:t>
            </a:r>
            <a:r>
              <a:rPr lang="en-US" altLang="zh-CN" sz="2000" dirty="0">
                <a:solidFill>
                  <a:srgbClr val="B22C79"/>
                </a:solidFill>
                <a:latin typeface="Times New Roman" panose="02020603050405020304" pitchFamily="18" charset="0"/>
                <a:cs typeface="Times New Roman" panose="02020603050405020304" pitchFamily="18" charset="0"/>
              </a:rPr>
              <a:t>modes</a:t>
            </a:r>
            <a:r>
              <a:rPr lang="en-US" altLang="zh-CN" sz="2000" dirty="0">
                <a:latin typeface="Times New Roman" panose="02020603050405020304" pitchFamily="18" charset="0"/>
                <a:cs typeface="Times New Roman" panose="02020603050405020304" pitchFamily="18" charset="0"/>
              </a:rPr>
              <a:t> of the target distribution</a:t>
            </a:r>
          </a:p>
          <a:p>
            <a:pPr marL="285750" indent="-285750">
              <a:lnSpc>
                <a:spcPct val="130000"/>
              </a:lnSpc>
              <a:buFont typeface="Arial" panose="020B0604020202020204" pitchFamily="34" charset="0"/>
              <a:buChar char="•"/>
            </a:pPr>
            <a:r>
              <a:rPr lang="en-US" altLang="zh-CN" sz="2000" dirty="0">
                <a:solidFill>
                  <a:srgbClr val="B22C79"/>
                </a:solidFill>
                <a:latin typeface="Times New Roman" panose="02020603050405020304" pitchFamily="18" charset="0"/>
                <a:cs typeface="Times New Roman" panose="02020603050405020304" pitchFamily="18" charset="0"/>
              </a:rPr>
              <a:t>Disentangles</a:t>
            </a:r>
            <a:r>
              <a:rPr lang="en-US" altLang="zh-CN" sz="2000" dirty="0">
                <a:latin typeface="Times New Roman" panose="02020603050405020304" pitchFamily="18" charset="0"/>
                <a:cs typeface="Times New Roman" panose="02020603050405020304" pitchFamily="18" charset="0"/>
              </a:rPr>
              <a:t> the correlation between diverse prediction and the network parameter learning</a:t>
            </a:r>
          </a:p>
          <a:p>
            <a:pPr marL="285750" indent="-285750">
              <a:lnSpc>
                <a:spcPct val="130000"/>
              </a:lnSpc>
              <a:buFont typeface="Arial" panose="020B0604020202020204" pitchFamily="34" charset="0"/>
              <a:buChar char="•"/>
            </a:pPr>
            <a:r>
              <a:rPr lang="en-US" altLang="zh-CN" sz="2000" dirty="0">
                <a:solidFill>
                  <a:srgbClr val="B22C79"/>
                </a:solidFill>
                <a:latin typeface="Times New Roman" panose="02020603050405020304" pitchFamily="18" charset="0"/>
                <a:cs typeface="Times New Roman" panose="02020603050405020304" pitchFamily="18" charset="0"/>
              </a:rPr>
              <a:t>Arbitrary number</a:t>
            </a:r>
            <a:r>
              <a:rPr lang="en-US" altLang="zh-CN" sz="2000" dirty="0">
                <a:latin typeface="Times New Roman" panose="02020603050405020304" pitchFamily="18" charset="0"/>
                <a:cs typeface="Times New Roman" panose="02020603050405020304" pitchFamily="18" charset="0"/>
              </a:rPr>
              <a:t> of samples can be generated after the auxiliary space is built</a:t>
            </a:r>
            <a:endParaRPr lang="zh-CN" altLang="en-US" sz="20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27050D1E-5B19-2E50-F4A0-544D0389BE3D}"/>
              </a:ext>
            </a:extLst>
          </p:cNvPr>
          <p:cNvSpPr txBox="1"/>
          <p:nvPr/>
        </p:nvSpPr>
        <p:spPr>
          <a:xfrm rot="16200000">
            <a:off x="-55887" y="4536270"/>
            <a:ext cx="633507"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Ours</a:t>
            </a:r>
            <a:endParaRPr lang="zh-CN" altLang="en-US" dirty="0">
              <a:latin typeface="Times New Roman" panose="02020603050405020304" pitchFamily="18" charset="0"/>
              <a:cs typeface="Times New Roman" panose="02020603050405020304" pitchFamily="18" charset="0"/>
            </a:endParaRPr>
          </a:p>
        </p:txBody>
      </p:sp>
      <p:sp>
        <p:nvSpPr>
          <p:cNvPr id="19" name="矩形: 圆角 18">
            <a:extLst>
              <a:ext uri="{FF2B5EF4-FFF2-40B4-BE49-F238E27FC236}">
                <a16:creationId xmlns:a16="http://schemas.microsoft.com/office/drawing/2014/main" id="{4B9DC996-589A-262C-E1C6-4B5C68E8950D}"/>
              </a:ext>
            </a:extLst>
          </p:cNvPr>
          <p:cNvSpPr/>
          <p:nvPr/>
        </p:nvSpPr>
        <p:spPr>
          <a:xfrm>
            <a:off x="581747" y="3810000"/>
            <a:ext cx="6361628" cy="1716870"/>
          </a:xfrm>
          <a:prstGeom prst="roundRect">
            <a:avLst>
              <a:gd name="adj" fmla="val 7621"/>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A8F0C4AC-5334-9F41-8CEC-170FFDD73E59}"/>
              </a:ext>
            </a:extLst>
          </p:cNvPr>
          <p:cNvCxnSpPr>
            <a:cxnSpLocks/>
          </p:cNvCxnSpPr>
          <p:nvPr/>
        </p:nvCxnSpPr>
        <p:spPr>
          <a:xfrm>
            <a:off x="1371600" y="4688670"/>
            <a:ext cx="648000"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36AF436-B994-97FC-A864-CFC6656A7746}"/>
              </a:ext>
            </a:extLst>
          </p:cNvPr>
          <p:cNvSpPr txBox="1"/>
          <p:nvPr/>
        </p:nvSpPr>
        <p:spPr>
          <a:xfrm rot="16200000">
            <a:off x="1144088" y="4503604"/>
            <a:ext cx="1098378" cy="338554"/>
          </a:xfrm>
          <a:prstGeom prst="rect">
            <a:avLst/>
          </a:prstGeom>
          <a:solidFill>
            <a:srgbClr val="FFF2CC"/>
          </a:solid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Generating</a:t>
            </a:r>
            <a:endParaRPr lang="zh-CN" altLang="en-US" sz="1600" dirty="0">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318D6A33-C6C7-B88A-09C9-C8768A194CF5}"/>
              </a:ext>
            </a:extLst>
          </p:cNvPr>
          <p:cNvCxnSpPr>
            <a:cxnSpLocks/>
          </p:cNvCxnSpPr>
          <p:nvPr/>
        </p:nvCxnSpPr>
        <p:spPr>
          <a:xfrm>
            <a:off x="3300624" y="4688670"/>
            <a:ext cx="1042776"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E1AD2407-1013-EAB0-0ECA-D160DA3E4DF4}"/>
              </a:ext>
            </a:extLst>
          </p:cNvPr>
          <p:cNvSpPr txBox="1"/>
          <p:nvPr/>
        </p:nvSpPr>
        <p:spPr>
          <a:xfrm>
            <a:off x="2093681" y="5203705"/>
            <a:ext cx="1492716" cy="323165"/>
          </a:xfrm>
          <a:prstGeom prst="rect">
            <a:avLst/>
          </a:prstGeom>
          <a:noFill/>
        </p:spPr>
        <p:txBody>
          <a:bodyPr wrap="none" rtlCol="0">
            <a:spAutoFit/>
          </a:bodyPr>
          <a:lstStyle/>
          <a:p>
            <a:pPr algn="ctr"/>
            <a:r>
              <a:rPr lang="en-US" altLang="zh-CN" sz="1500" b="1" dirty="0">
                <a:latin typeface="Times New Roman" panose="02020603050405020304" pitchFamily="18" charset="0"/>
                <a:cs typeface="Times New Roman" panose="02020603050405020304" pitchFamily="18" charset="0"/>
              </a:rPr>
              <a:t>Auxiliary Space</a:t>
            </a:r>
            <a:endParaRPr lang="zh-CN" altLang="en-US" sz="1500" b="1" dirty="0">
              <a:latin typeface="Times New Roman" panose="02020603050405020304" pitchFamily="18" charset="0"/>
              <a:cs typeface="Times New Roman" panose="02020603050405020304" pitchFamily="18" charset="0"/>
            </a:endParaRPr>
          </a:p>
        </p:txBody>
      </p:sp>
      <p:pic>
        <p:nvPicPr>
          <p:cNvPr id="67" name="图片 66">
            <a:extLst>
              <a:ext uri="{FF2B5EF4-FFF2-40B4-BE49-F238E27FC236}">
                <a16:creationId xmlns:a16="http://schemas.microsoft.com/office/drawing/2014/main" id="{649EA4EC-6972-73FA-10B8-829501AD40F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089" t="17921" r="21480" b="16154"/>
          <a:stretch/>
        </p:blipFill>
        <p:spPr>
          <a:xfrm>
            <a:off x="10591800" y="3938670"/>
            <a:ext cx="1271337" cy="1512000"/>
          </a:xfrm>
          <a:prstGeom prst="rect">
            <a:avLst/>
          </a:prstGeom>
        </p:spPr>
      </p:pic>
      <p:sp>
        <p:nvSpPr>
          <p:cNvPr id="70" name="文本框 69">
            <a:extLst>
              <a:ext uri="{FF2B5EF4-FFF2-40B4-BE49-F238E27FC236}">
                <a16:creationId xmlns:a16="http://schemas.microsoft.com/office/drawing/2014/main" id="{E4257FAE-DC2E-B7B4-74E8-6D5500D93A16}"/>
              </a:ext>
            </a:extLst>
          </p:cNvPr>
          <p:cNvSpPr txBox="1"/>
          <p:nvPr/>
        </p:nvSpPr>
        <p:spPr>
          <a:xfrm>
            <a:off x="533400" y="5177178"/>
            <a:ext cx="1491113" cy="338554"/>
          </a:xfrm>
          <a:prstGeom prst="rect">
            <a:avLst/>
          </a:prstGeom>
          <a:noFill/>
        </p:spPr>
        <p:txBody>
          <a:bodyPr wrap="none" rtlCol="0">
            <a:spAutoFit/>
          </a:bodyPr>
          <a:lstStyle/>
          <a:p>
            <a:pPr algn="ctr"/>
            <a:r>
              <a:rPr lang="en-US" altLang="zh-CN" sz="1600" dirty="0">
                <a:latin typeface="Times New Roman" panose="02020603050405020304" pitchFamily="18" charset="0"/>
                <a:cs typeface="Times New Roman" panose="02020603050405020304" pitchFamily="18" charset="0"/>
              </a:rPr>
              <a:t>Observed Poses</a:t>
            </a:r>
            <a:endParaRPr lang="zh-CN" altLang="en-US" sz="1600" dirty="0">
              <a:latin typeface="Times New Roman" panose="02020603050405020304" pitchFamily="18" charset="0"/>
              <a:cs typeface="Times New Roman" panose="02020603050405020304" pitchFamily="18" charset="0"/>
            </a:endParaRPr>
          </a:p>
        </p:txBody>
      </p:sp>
      <p:grpSp>
        <p:nvGrpSpPr>
          <p:cNvPr id="71" name="组合 70">
            <a:extLst>
              <a:ext uri="{FF2B5EF4-FFF2-40B4-BE49-F238E27FC236}">
                <a16:creationId xmlns:a16="http://schemas.microsoft.com/office/drawing/2014/main" id="{25416675-E883-0CA0-D944-618FC634DC3B}"/>
              </a:ext>
            </a:extLst>
          </p:cNvPr>
          <p:cNvGrpSpPr>
            <a:grpSpLocks noChangeAspect="1"/>
          </p:cNvGrpSpPr>
          <p:nvPr/>
        </p:nvGrpSpPr>
        <p:grpSpPr>
          <a:xfrm>
            <a:off x="533400" y="4237370"/>
            <a:ext cx="1075763" cy="896597"/>
            <a:chOff x="2646362" y="2743199"/>
            <a:chExt cx="2742809" cy="2286000"/>
          </a:xfrm>
        </p:grpSpPr>
        <p:pic>
          <p:nvPicPr>
            <p:cNvPr id="72" name="图片 71">
              <a:extLst>
                <a:ext uri="{FF2B5EF4-FFF2-40B4-BE49-F238E27FC236}">
                  <a16:creationId xmlns:a16="http://schemas.microsoft.com/office/drawing/2014/main" id="{492B7727-BB20-5D66-3314-26FABF21C1BD}"/>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1324" t="31945" r="30898" b="26389"/>
            <a:stretch/>
          </p:blipFill>
          <p:spPr>
            <a:xfrm>
              <a:off x="2646362" y="2743199"/>
              <a:ext cx="1524000" cy="2286000"/>
            </a:xfrm>
            <a:prstGeom prst="rect">
              <a:avLst/>
            </a:prstGeom>
          </p:spPr>
        </p:pic>
        <p:pic>
          <p:nvPicPr>
            <p:cNvPr id="73" name="图片 72">
              <a:extLst>
                <a:ext uri="{FF2B5EF4-FFF2-40B4-BE49-F238E27FC236}">
                  <a16:creationId xmlns:a16="http://schemas.microsoft.com/office/drawing/2014/main" id="{8EBB1A39-BDFA-6F80-73C5-10920A25BAB8}"/>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1373" t="31945" r="30849" b="26389"/>
            <a:stretch/>
          </p:blipFill>
          <p:spPr>
            <a:xfrm>
              <a:off x="3269061" y="2743203"/>
              <a:ext cx="1524000" cy="2285996"/>
            </a:xfrm>
            <a:prstGeom prst="rect">
              <a:avLst/>
            </a:prstGeom>
          </p:spPr>
        </p:pic>
        <p:pic>
          <p:nvPicPr>
            <p:cNvPr id="74" name="图片 73">
              <a:extLst>
                <a:ext uri="{FF2B5EF4-FFF2-40B4-BE49-F238E27FC236}">
                  <a16:creationId xmlns:a16="http://schemas.microsoft.com/office/drawing/2014/main" id="{55F964F8-8274-25DA-63CD-A2B89AE7D37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3040" t="31945" r="33973" b="26389"/>
            <a:stretch/>
          </p:blipFill>
          <p:spPr>
            <a:xfrm>
              <a:off x="3579421" y="2743199"/>
              <a:ext cx="1809750" cy="2285996"/>
            </a:xfrm>
            <a:prstGeom prst="rect">
              <a:avLst/>
            </a:prstGeom>
          </p:spPr>
        </p:pic>
      </p:grpSp>
      <p:grpSp>
        <p:nvGrpSpPr>
          <p:cNvPr id="76" name="组合 75">
            <a:extLst>
              <a:ext uri="{FF2B5EF4-FFF2-40B4-BE49-F238E27FC236}">
                <a16:creationId xmlns:a16="http://schemas.microsoft.com/office/drawing/2014/main" id="{1B8202D1-6244-5CF2-701D-F6433CAF63DB}"/>
              </a:ext>
            </a:extLst>
          </p:cNvPr>
          <p:cNvGrpSpPr/>
          <p:nvPr/>
        </p:nvGrpSpPr>
        <p:grpSpPr>
          <a:xfrm>
            <a:off x="1876907" y="4231470"/>
            <a:ext cx="1704493" cy="941516"/>
            <a:chOff x="6181316" y="853670"/>
            <a:chExt cx="1704493" cy="941516"/>
          </a:xfrm>
        </p:grpSpPr>
        <p:sp>
          <p:nvSpPr>
            <p:cNvPr id="77" name="任意多边形: 形状 76">
              <a:extLst>
                <a:ext uri="{FF2B5EF4-FFF2-40B4-BE49-F238E27FC236}">
                  <a16:creationId xmlns:a16="http://schemas.microsoft.com/office/drawing/2014/main" id="{F93365B7-EFF7-C46C-97EA-9CC7D5DFC76B}"/>
                </a:ext>
              </a:extLst>
            </p:cNvPr>
            <p:cNvSpPr>
              <a:spLocks noChangeAspect="1"/>
            </p:cNvSpPr>
            <p:nvPr/>
          </p:nvSpPr>
          <p:spPr>
            <a:xfrm rot="20890472">
              <a:off x="6181316" y="853670"/>
              <a:ext cx="1704493" cy="941516"/>
            </a:xfrm>
            <a:custGeom>
              <a:avLst/>
              <a:gdLst>
                <a:gd name="connsiteX0" fmla="*/ 2939677 w 3872862"/>
                <a:gd name="connsiteY0" fmla="*/ 1991540 h 2171443"/>
                <a:gd name="connsiteX1" fmla="*/ 2444377 w 3872862"/>
                <a:gd name="connsiteY1" fmla="*/ 2014400 h 2171443"/>
                <a:gd name="connsiteX2" fmla="*/ 2116717 w 3872862"/>
                <a:gd name="connsiteY2" fmla="*/ 2037260 h 2171443"/>
                <a:gd name="connsiteX3" fmla="*/ 1781437 w 3872862"/>
                <a:gd name="connsiteY3" fmla="*/ 2159180 h 2171443"/>
                <a:gd name="connsiteX4" fmla="*/ 1225177 w 3872862"/>
                <a:gd name="connsiteY4" fmla="*/ 2143940 h 2171443"/>
                <a:gd name="connsiteX5" fmla="*/ 600337 w 3872862"/>
                <a:gd name="connsiteY5" fmla="*/ 1953440 h 2171443"/>
                <a:gd name="connsiteX6" fmla="*/ 150757 w 3872862"/>
                <a:gd name="connsiteY6" fmla="*/ 1595300 h 2171443"/>
                <a:gd name="connsiteX7" fmla="*/ 5977 w 3872862"/>
                <a:gd name="connsiteY7" fmla="*/ 1199060 h 2171443"/>
                <a:gd name="connsiteX8" fmla="*/ 318397 w 3872862"/>
                <a:gd name="connsiteY8" fmla="*/ 848540 h 2171443"/>
                <a:gd name="connsiteX9" fmla="*/ 531757 w 3872862"/>
                <a:gd name="connsiteY9" fmla="*/ 452300 h 2171443"/>
                <a:gd name="connsiteX10" fmla="*/ 844177 w 3872862"/>
                <a:gd name="connsiteY10" fmla="*/ 132260 h 2171443"/>
                <a:gd name="connsiteX11" fmla="*/ 1415677 w 3872862"/>
                <a:gd name="connsiteY11" fmla="*/ 2720 h 2171443"/>
                <a:gd name="connsiteX12" fmla="*/ 2139577 w 3872862"/>
                <a:gd name="connsiteY12" fmla="*/ 238940 h 2171443"/>
                <a:gd name="connsiteX13" fmla="*/ 2741557 w 3872862"/>
                <a:gd name="connsiteY13" fmla="*/ 292280 h 2171443"/>
                <a:gd name="connsiteX14" fmla="*/ 3343537 w 3872862"/>
                <a:gd name="connsiteY14" fmla="*/ 513260 h 2171443"/>
                <a:gd name="connsiteX15" fmla="*/ 3732157 w 3872862"/>
                <a:gd name="connsiteY15" fmla="*/ 840920 h 2171443"/>
                <a:gd name="connsiteX16" fmla="*/ 3869317 w 3872862"/>
                <a:gd name="connsiteY16" fmla="*/ 1313360 h 2171443"/>
                <a:gd name="connsiteX17" fmla="*/ 3610237 w 3872862"/>
                <a:gd name="connsiteY17" fmla="*/ 1755320 h 2171443"/>
                <a:gd name="connsiteX18" fmla="*/ 2939677 w 3872862"/>
                <a:gd name="connsiteY18" fmla="*/ 1991540 h 21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72862" h="2171443">
                  <a:moveTo>
                    <a:pt x="2939677" y="1991540"/>
                  </a:moveTo>
                  <a:cubicBezTo>
                    <a:pt x="2745367" y="2034720"/>
                    <a:pt x="2581537" y="2006780"/>
                    <a:pt x="2444377" y="2014400"/>
                  </a:cubicBezTo>
                  <a:cubicBezTo>
                    <a:pt x="2307217" y="2022020"/>
                    <a:pt x="2227207" y="2013130"/>
                    <a:pt x="2116717" y="2037260"/>
                  </a:cubicBezTo>
                  <a:cubicBezTo>
                    <a:pt x="2006227" y="2061390"/>
                    <a:pt x="1930027" y="2141400"/>
                    <a:pt x="1781437" y="2159180"/>
                  </a:cubicBezTo>
                  <a:cubicBezTo>
                    <a:pt x="1632847" y="2176960"/>
                    <a:pt x="1422027" y="2178230"/>
                    <a:pt x="1225177" y="2143940"/>
                  </a:cubicBezTo>
                  <a:cubicBezTo>
                    <a:pt x="1028327" y="2109650"/>
                    <a:pt x="779407" y="2044880"/>
                    <a:pt x="600337" y="1953440"/>
                  </a:cubicBezTo>
                  <a:cubicBezTo>
                    <a:pt x="421267" y="1862000"/>
                    <a:pt x="249817" y="1721030"/>
                    <a:pt x="150757" y="1595300"/>
                  </a:cubicBezTo>
                  <a:cubicBezTo>
                    <a:pt x="51697" y="1469570"/>
                    <a:pt x="-21963" y="1323520"/>
                    <a:pt x="5977" y="1199060"/>
                  </a:cubicBezTo>
                  <a:cubicBezTo>
                    <a:pt x="33917" y="1074600"/>
                    <a:pt x="230767" y="973000"/>
                    <a:pt x="318397" y="848540"/>
                  </a:cubicBezTo>
                  <a:cubicBezTo>
                    <a:pt x="406027" y="724080"/>
                    <a:pt x="444127" y="571680"/>
                    <a:pt x="531757" y="452300"/>
                  </a:cubicBezTo>
                  <a:cubicBezTo>
                    <a:pt x="619387" y="332920"/>
                    <a:pt x="696857" y="207190"/>
                    <a:pt x="844177" y="132260"/>
                  </a:cubicBezTo>
                  <a:cubicBezTo>
                    <a:pt x="991497" y="57330"/>
                    <a:pt x="1199777" y="-15060"/>
                    <a:pt x="1415677" y="2720"/>
                  </a:cubicBezTo>
                  <a:cubicBezTo>
                    <a:pt x="1631577" y="20500"/>
                    <a:pt x="1918597" y="190680"/>
                    <a:pt x="2139577" y="238940"/>
                  </a:cubicBezTo>
                  <a:cubicBezTo>
                    <a:pt x="2360557" y="287200"/>
                    <a:pt x="2540897" y="246560"/>
                    <a:pt x="2741557" y="292280"/>
                  </a:cubicBezTo>
                  <a:cubicBezTo>
                    <a:pt x="2942217" y="338000"/>
                    <a:pt x="3178437" y="421820"/>
                    <a:pt x="3343537" y="513260"/>
                  </a:cubicBezTo>
                  <a:cubicBezTo>
                    <a:pt x="3508637" y="604700"/>
                    <a:pt x="3644527" y="707570"/>
                    <a:pt x="3732157" y="840920"/>
                  </a:cubicBezTo>
                  <a:cubicBezTo>
                    <a:pt x="3819787" y="974270"/>
                    <a:pt x="3889637" y="1160960"/>
                    <a:pt x="3869317" y="1313360"/>
                  </a:cubicBezTo>
                  <a:cubicBezTo>
                    <a:pt x="3848997" y="1465760"/>
                    <a:pt x="3765177" y="1642290"/>
                    <a:pt x="3610237" y="1755320"/>
                  </a:cubicBezTo>
                  <a:cubicBezTo>
                    <a:pt x="3455297" y="1868350"/>
                    <a:pt x="3133987" y="1948360"/>
                    <a:pt x="2939677" y="199154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9AF4BD84-E6B6-3487-9191-430D58417D73}"/>
                </a:ext>
              </a:extLst>
            </p:cNvPr>
            <p:cNvCxnSpPr>
              <a:cxnSpLocks/>
            </p:cNvCxnSpPr>
            <p:nvPr/>
          </p:nvCxnSpPr>
          <p:spPr>
            <a:xfrm>
              <a:off x="6502400" y="1259711"/>
              <a:ext cx="451393" cy="151626"/>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6FE8564-CCCB-BD09-241B-A6C5766F6F39}"/>
                </a:ext>
              </a:extLst>
            </p:cNvPr>
            <p:cNvCxnSpPr>
              <a:cxnSpLocks/>
            </p:cNvCxnSpPr>
            <p:nvPr/>
          </p:nvCxnSpPr>
          <p:spPr>
            <a:xfrm flipV="1">
              <a:off x="6687338" y="1411338"/>
              <a:ext cx="266455" cy="236748"/>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41592880-B24F-2D06-71DF-486B923CCB9C}"/>
                </a:ext>
              </a:extLst>
            </p:cNvPr>
            <p:cNvCxnSpPr>
              <a:cxnSpLocks/>
            </p:cNvCxnSpPr>
            <p:nvPr/>
          </p:nvCxnSpPr>
          <p:spPr>
            <a:xfrm flipH="1">
              <a:off x="6953793" y="1298979"/>
              <a:ext cx="666446" cy="112359"/>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17CF1E3-2CB3-DC50-A3AD-47919A2F8014}"/>
                </a:ext>
              </a:extLst>
            </p:cNvPr>
            <p:cNvCxnSpPr>
              <a:cxnSpLocks/>
            </p:cNvCxnSpPr>
            <p:nvPr/>
          </p:nvCxnSpPr>
          <p:spPr>
            <a:xfrm rot="21280435" flipH="1">
              <a:off x="6934806" y="1003123"/>
              <a:ext cx="17090" cy="408302"/>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D9BD4794-1FE2-1CB7-EB5A-4BB418DBEC11}"/>
                </a:ext>
              </a:extLst>
            </p:cNvPr>
            <p:cNvSpPr/>
            <p:nvPr/>
          </p:nvSpPr>
          <p:spPr>
            <a:xfrm rot="3109883">
              <a:off x="6905701" y="1366805"/>
              <a:ext cx="89668" cy="896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5DF7A78C-878D-992F-E31F-F6985C7A8AF1}"/>
                </a:ext>
              </a:extLst>
            </p:cNvPr>
            <p:cNvSpPr txBox="1"/>
            <p:nvPr/>
          </p:nvSpPr>
          <p:spPr>
            <a:xfrm rot="21061811">
              <a:off x="6931823" y="1068843"/>
              <a:ext cx="845103"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Basis Vector</a:t>
              </a:r>
              <a:endParaRPr lang="zh-CN" altLang="en-US" sz="1000" dirty="0">
                <a:latin typeface="Times New Roman" panose="02020603050405020304" pitchFamily="18" charset="0"/>
                <a:cs typeface="Times New Roman" panose="02020603050405020304" pitchFamily="18" charset="0"/>
              </a:endParaRPr>
            </a:p>
          </p:txBody>
        </p:sp>
        <p:cxnSp>
          <p:nvCxnSpPr>
            <p:cNvPr id="84" name="直接箭头连接符 83">
              <a:extLst>
                <a:ext uri="{FF2B5EF4-FFF2-40B4-BE49-F238E27FC236}">
                  <a16:creationId xmlns:a16="http://schemas.microsoft.com/office/drawing/2014/main" id="{E002D609-D1A0-675D-4516-6B775ECF9696}"/>
                </a:ext>
              </a:extLst>
            </p:cNvPr>
            <p:cNvCxnSpPr>
              <a:cxnSpLocks/>
              <a:endCxn id="82" idx="6"/>
            </p:cNvCxnSpPr>
            <p:nvPr/>
          </p:nvCxnSpPr>
          <p:spPr>
            <a:xfrm flipH="1" flipV="1">
              <a:off x="6978241" y="1446887"/>
              <a:ext cx="162279" cy="177949"/>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8" name="文本框 127">
            <a:extLst>
              <a:ext uri="{FF2B5EF4-FFF2-40B4-BE49-F238E27FC236}">
                <a16:creationId xmlns:a16="http://schemas.microsoft.com/office/drawing/2014/main" id="{55700986-C8C1-11FC-BBB0-B34DEA26BAD0}"/>
              </a:ext>
            </a:extLst>
          </p:cNvPr>
          <p:cNvSpPr txBox="1"/>
          <p:nvPr/>
        </p:nvSpPr>
        <p:spPr>
          <a:xfrm>
            <a:off x="10273744" y="5470872"/>
            <a:ext cx="1887055" cy="338554"/>
          </a:xfrm>
          <a:prstGeom prst="rect">
            <a:avLst/>
          </a:prstGeom>
          <a:noFill/>
        </p:spPr>
        <p:txBody>
          <a:bodyPr wrap="none" rtlCol="0">
            <a:spAutoFit/>
          </a:bodyPr>
          <a:lstStyle/>
          <a:p>
            <a:pPr algn="ctr"/>
            <a:r>
              <a:rPr lang="en-US" altLang="zh-CN" sz="1600" dirty="0">
                <a:latin typeface="Times New Roman" panose="02020603050405020304" pitchFamily="18" charset="0"/>
                <a:cs typeface="Times New Roman" panose="02020603050405020304" pitchFamily="18" charset="0"/>
              </a:rPr>
              <a:t>Predicted Last Poses</a:t>
            </a:r>
            <a:endParaRPr lang="zh-CN" altLang="en-US" sz="1600" dirty="0">
              <a:latin typeface="Times New Roman" panose="02020603050405020304" pitchFamily="18" charset="0"/>
              <a:cs typeface="Times New Roman" panose="02020603050405020304" pitchFamily="18" charset="0"/>
            </a:endParaRPr>
          </a:p>
        </p:txBody>
      </p:sp>
      <p:sp>
        <p:nvSpPr>
          <p:cNvPr id="129" name="文本框 128">
            <a:extLst>
              <a:ext uri="{FF2B5EF4-FFF2-40B4-BE49-F238E27FC236}">
                <a16:creationId xmlns:a16="http://schemas.microsoft.com/office/drawing/2014/main" id="{03EDE58F-8978-F5A8-364C-F01C913F0691}"/>
              </a:ext>
            </a:extLst>
          </p:cNvPr>
          <p:cNvSpPr txBox="1"/>
          <p:nvPr/>
        </p:nvSpPr>
        <p:spPr>
          <a:xfrm>
            <a:off x="8763000" y="5470872"/>
            <a:ext cx="1491113" cy="338554"/>
          </a:xfrm>
          <a:prstGeom prst="rect">
            <a:avLst/>
          </a:prstGeom>
          <a:noFill/>
        </p:spPr>
        <p:txBody>
          <a:bodyPr wrap="none" rtlCol="0">
            <a:spAutoFit/>
          </a:bodyPr>
          <a:lstStyle/>
          <a:p>
            <a:pPr algn="ctr"/>
            <a:r>
              <a:rPr lang="en-US" altLang="zh-CN" sz="1600" dirty="0">
                <a:latin typeface="Times New Roman" panose="02020603050405020304" pitchFamily="18" charset="0"/>
                <a:cs typeface="Times New Roman" panose="02020603050405020304" pitchFamily="18" charset="0"/>
              </a:rPr>
              <a:t>Covered Modes</a:t>
            </a:r>
          </a:p>
        </p:txBody>
      </p:sp>
      <p:sp>
        <p:nvSpPr>
          <p:cNvPr id="136" name="矩形: 圆角 135">
            <a:extLst>
              <a:ext uri="{FF2B5EF4-FFF2-40B4-BE49-F238E27FC236}">
                <a16:creationId xmlns:a16="http://schemas.microsoft.com/office/drawing/2014/main" id="{317C3F8F-2AA2-71F4-D1DD-139F087B2511}"/>
              </a:ext>
            </a:extLst>
          </p:cNvPr>
          <p:cNvSpPr/>
          <p:nvPr/>
        </p:nvSpPr>
        <p:spPr>
          <a:xfrm>
            <a:off x="4343400" y="4086877"/>
            <a:ext cx="2498265" cy="1101600"/>
          </a:xfrm>
          <a:prstGeom prst="roundRect">
            <a:avLst>
              <a:gd name="adj" fmla="val 8201"/>
            </a:avLst>
          </a:prstGeom>
          <a:solidFill>
            <a:srgbClr val="E0FCFF"/>
          </a:solidFill>
          <a:ln w="12700">
            <a:solidFill>
              <a:schemeClr val="tx1"/>
            </a:solidFill>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137" name="组合 136">
            <a:extLst>
              <a:ext uri="{FF2B5EF4-FFF2-40B4-BE49-F238E27FC236}">
                <a16:creationId xmlns:a16="http://schemas.microsoft.com/office/drawing/2014/main" id="{D057493F-41A6-B9BA-B186-D284F5A8DDF1}"/>
              </a:ext>
            </a:extLst>
          </p:cNvPr>
          <p:cNvGrpSpPr/>
          <p:nvPr/>
        </p:nvGrpSpPr>
        <p:grpSpPr>
          <a:xfrm>
            <a:off x="4365953" y="4163919"/>
            <a:ext cx="2475713" cy="737946"/>
            <a:chOff x="8911915" y="4167635"/>
            <a:chExt cx="2475713" cy="737946"/>
          </a:xfrm>
        </p:grpSpPr>
        <p:sp>
          <p:nvSpPr>
            <p:cNvPr id="138" name="任意多边形: 形状 137">
              <a:extLst>
                <a:ext uri="{FF2B5EF4-FFF2-40B4-BE49-F238E27FC236}">
                  <a16:creationId xmlns:a16="http://schemas.microsoft.com/office/drawing/2014/main" id="{6FC4E7C3-272E-DAB3-876C-0691438F4231}"/>
                </a:ext>
              </a:extLst>
            </p:cNvPr>
            <p:cNvSpPr/>
            <p:nvPr/>
          </p:nvSpPr>
          <p:spPr>
            <a:xfrm>
              <a:off x="10245157" y="4354120"/>
              <a:ext cx="1142471" cy="503638"/>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39" name="任意多边形: 形状 138">
              <a:extLst>
                <a:ext uri="{FF2B5EF4-FFF2-40B4-BE49-F238E27FC236}">
                  <a16:creationId xmlns:a16="http://schemas.microsoft.com/office/drawing/2014/main" id="{A8D30AD4-B94A-B2E1-4F03-5F35E26C539F}"/>
                </a:ext>
              </a:extLst>
            </p:cNvPr>
            <p:cNvSpPr/>
            <p:nvPr/>
          </p:nvSpPr>
          <p:spPr>
            <a:xfrm>
              <a:off x="8911915" y="4328810"/>
              <a:ext cx="1142471" cy="558157"/>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40" name="任意多边形: 形状 139">
              <a:extLst>
                <a:ext uri="{FF2B5EF4-FFF2-40B4-BE49-F238E27FC236}">
                  <a16:creationId xmlns:a16="http://schemas.microsoft.com/office/drawing/2014/main" id="{7D384890-2D77-2D32-4840-227AF066A307}"/>
                </a:ext>
              </a:extLst>
            </p:cNvPr>
            <p:cNvSpPr/>
            <p:nvPr/>
          </p:nvSpPr>
          <p:spPr>
            <a:xfrm>
              <a:off x="9193162" y="4536250"/>
              <a:ext cx="1142471" cy="369331"/>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rgbClr val="E45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41" name="任意多边形: 形状 140">
              <a:extLst>
                <a:ext uri="{FF2B5EF4-FFF2-40B4-BE49-F238E27FC236}">
                  <a16:creationId xmlns:a16="http://schemas.microsoft.com/office/drawing/2014/main" id="{60631614-DA79-D7C4-2808-4E7CB8B35918}"/>
                </a:ext>
              </a:extLst>
            </p:cNvPr>
            <p:cNvSpPr/>
            <p:nvPr/>
          </p:nvSpPr>
          <p:spPr>
            <a:xfrm>
              <a:off x="9595085" y="4167635"/>
              <a:ext cx="1142471" cy="660913"/>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42" name="任意多边形: 形状 141">
              <a:extLst>
                <a:ext uri="{FF2B5EF4-FFF2-40B4-BE49-F238E27FC236}">
                  <a16:creationId xmlns:a16="http://schemas.microsoft.com/office/drawing/2014/main" id="{4C97A476-EF7B-D16A-F0E9-EB8A6BEB12ED}"/>
                </a:ext>
              </a:extLst>
            </p:cNvPr>
            <p:cNvSpPr/>
            <p:nvPr/>
          </p:nvSpPr>
          <p:spPr>
            <a:xfrm>
              <a:off x="9990771" y="4522570"/>
              <a:ext cx="1142471" cy="303121"/>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rgbClr val="AF4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grpSp>
      <p:sp>
        <p:nvSpPr>
          <p:cNvPr id="143" name="文本框 142">
            <a:extLst>
              <a:ext uri="{FF2B5EF4-FFF2-40B4-BE49-F238E27FC236}">
                <a16:creationId xmlns:a16="http://schemas.microsoft.com/office/drawing/2014/main" id="{E3BC0887-5C5B-D239-2586-9EA6534ECB02}"/>
              </a:ext>
            </a:extLst>
          </p:cNvPr>
          <p:cNvSpPr txBox="1"/>
          <p:nvPr/>
        </p:nvSpPr>
        <p:spPr>
          <a:xfrm>
            <a:off x="4538708" y="4852738"/>
            <a:ext cx="2064989" cy="338554"/>
          </a:xfrm>
          <a:prstGeom prst="rect">
            <a:avLst/>
          </a:prstGeom>
          <a:noFill/>
        </p:spPr>
        <p:txBody>
          <a:bodyPr wrap="none" rtlCol="0">
            <a:spAutoFit/>
          </a:bodyPr>
          <a:lstStyle/>
          <a:p>
            <a:pPr algn="ctr"/>
            <a:r>
              <a:rPr lang="en-US" altLang="zh-CN" sz="1600" dirty="0">
                <a:latin typeface="Times New Roman" panose="02020603050405020304" pitchFamily="18" charset="0"/>
                <a:cs typeface="Times New Roman" panose="02020603050405020304" pitchFamily="18" charset="0"/>
              </a:rPr>
              <a:t>Gaussian Distributions</a:t>
            </a:r>
            <a:endParaRPr lang="zh-CN" altLang="en-US" sz="1600" dirty="0">
              <a:latin typeface="Times New Roman" panose="02020603050405020304" pitchFamily="18" charset="0"/>
              <a:cs typeface="Times New Roman" panose="02020603050405020304" pitchFamily="18" charset="0"/>
            </a:endParaRPr>
          </a:p>
        </p:txBody>
      </p:sp>
      <p:cxnSp>
        <p:nvCxnSpPr>
          <p:cNvPr id="144" name="直接箭头连接符 143">
            <a:extLst>
              <a:ext uri="{FF2B5EF4-FFF2-40B4-BE49-F238E27FC236}">
                <a16:creationId xmlns:a16="http://schemas.microsoft.com/office/drawing/2014/main" id="{064EA2AA-4624-2D69-2DFF-F55B7161F97B}"/>
              </a:ext>
            </a:extLst>
          </p:cNvPr>
          <p:cNvCxnSpPr>
            <a:cxnSpLocks/>
          </p:cNvCxnSpPr>
          <p:nvPr/>
        </p:nvCxnSpPr>
        <p:spPr>
          <a:xfrm>
            <a:off x="6841665" y="4688670"/>
            <a:ext cx="240607" cy="0"/>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0" name="矩形: 圆角 149">
            <a:extLst>
              <a:ext uri="{FF2B5EF4-FFF2-40B4-BE49-F238E27FC236}">
                <a16:creationId xmlns:a16="http://schemas.microsoft.com/office/drawing/2014/main" id="{DD95CE10-7A32-4C14-33CA-A105CC79A14E}"/>
              </a:ext>
            </a:extLst>
          </p:cNvPr>
          <p:cNvSpPr/>
          <p:nvPr/>
        </p:nvSpPr>
        <p:spPr>
          <a:xfrm>
            <a:off x="7080552" y="4034670"/>
            <a:ext cx="1493912" cy="1263600"/>
          </a:xfrm>
          <a:prstGeom prst="roundRect">
            <a:avLst>
              <a:gd name="adj" fmla="val 6184"/>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1" name="文本框 150">
            <a:extLst>
              <a:ext uri="{FF2B5EF4-FFF2-40B4-BE49-F238E27FC236}">
                <a16:creationId xmlns:a16="http://schemas.microsoft.com/office/drawing/2014/main" id="{9129BD2C-0904-8B6B-EE70-F2F71148B24A}"/>
              </a:ext>
            </a:extLst>
          </p:cNvPr>
          <p:cNvSpPr txBox="1"/>
          <p:nvPr/>
        </p:nvSpPr>
        <p:spPr>
          <a:xfrm>
            <a:off x="7046582" y="4312453"/>
            <a:ext cx="1564018" cy="584775"/>
          </a:xfrm>
          <a:prstGeom prst="rect">
            <a:avLst/>
          </a:prstGeom>
          <a:noFill/>
        </p:spPr>
        <p:txBody>
          <a:bodyPr wrap="none" rtlCol="0">
            <a:spAutoFit/>
          </a:bodyPr>
          <a:lstStyle/>
          <a:p>
            <a:pPr algn="ctr"/>
            <a:r>
              <a:rPr lang="en-US" altLang="zh-CN" sz="1600" dirty="0">
                <a:latin typeface="Times New Roman" panose="02020603050405020304" pitchFamily="18" charset="0"/>
                <a:cs typeface="Times New Roman" panose="02020603050405020304" pitchFamily="18" charset="0"/>
              </a:rPr>
              <a:t>Sampling &amp;</a:t>
            </a:r>
          </a:p>
          <a:p>
            <a:pPr algn="ctr"/>
            <a:r>
              <a:rPr lang="en-US" altLang="zh-CN" sz="1600" dirty="0">
                <a:latin typeface="Times New Roman" panose="02020603050405020304" pitchFamily="18" charset="0"/>
                <a:cs typeface="Times New Roman" panose="02020603050405020304" pitchFamily="18" charset="0"/>
              </a:rPr>
              <a:t>CVAE Decoding</a:t>
            </a:r>
            <a:endParaRPr lang="zh-CN" altLang="en-US" sz="1600" dirty="0">
              <a:latin typeface="Times New Roman" panose="02020603050405020304" pitchFamily="18" charset="0"/>
              <a:cs typeface="Times New Roman" panose="02020603050405020304" pitchFamily="18" charset="0"/>
            </a:endParaRPr>
          </a:p>
        </p:txBody>
      </p:sp>
      <p:grpSp>
        <p:nvGrpSpPr>
          <p:cNvPr id="152" name="组合 151">
            <a:extLst>
              <a:ext uri="{FF2B5EF4-FFF2-40B4-BE49-F238E27FC236}">
                <a16:creationId xmlns:a16="http://schemas.microsoft.com/office/drawing/2014/main" id="{32591DB4-BB43-2748-555A-9E580316F24E}"/>
              </a:ext>
            </a:extLst>
          </p:cNvPr>
          <p:cNvGrpSpPr>
            <a:grpSpLocks noChangeAspect="1"/>
          </p:cNvGrpSpPr>
          <p:nvPr/>
        </p:nvGrpSpPr>
        <p:grpSpPr>
          <a:xfrm>
            <a:off x="8771277" y="4010670"/>
            <a:ext cx="1440000" cy="1440000"/>
            <a:chOff x="5416520" y="4072120"/>
            <a:chExt cx="2340000" cy="2340000"/>
          </a:xfrm>
        </p:grpSpPr>
        <p:sp>
          <p:nvSpPr>
            <p:cNvPr id="153" name="椭圆 152">
              <a:extLst>
                <a:ext uri="{FF2B5EF4-FFF2-40B4-BE49-F238E27FC236}">
                  <a16:creationId xmlns:a16="http://schemas.microsoft.com/office/drawing/2014/main" id="{A7B548DE-5747-535B-D2F2-579DCE9CD840}"/>
                </a:ext>
              </a:extLst>
            </p:cNvPr>
            <p:cNvSpPr/>
            <p:nvPr/>
          </p:nvSpPr>
          <p:spPr>
            <a:xfrm>
              <a:off x="5416520" y="4072120"/>
              <a:ext cx="2340000" cy="2340000"/>
            </a:xfrm>
            <a:prstGeom prst="ellipse">
              <a:avLst/>
            </a:prstGeom>
            <a:solidFill>
              <a:schemeClr val="bg1">
                <a:lumMod val="95000"/>
              </a:schemeClr>
            </a:solidFill>
            <a:ln w="19050">
              <a:solidFill>
                <a:schemeClr val="tx1">
                  <a:lumMod val="65000"/>
                  <a:lumOff val="3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54" name="椭圆 153">
              <a:extLst>
                <a:ext uri="{FF2B5EF4-FFF2-40B4-BE49-F238E27FC236}">
                  <a16:creationId xmlns:a16="http://schemas.microsoft.com/office/drawing/2014/main" id="{BE46F00D-905B-1FC0-8766-5769D0E88527}"/>
                </a:ext>
              </a:extLst>
            </p:cNvPr>
            <p:cNvSpPr/>
            <p:nvPr/>
          </p:nvSpPr>
          <p:spPr>
            <a:xfrm>
              <a:off x="6414542" y="4918347"/>
              <a:ext cx="900000" cy="900000"/>
            </a:xfrm>
            <a:prstGeom prst="ellipse">
              <a:avLst/>
            </a:prstGeom>
            <a:solidFill>
              <a:srgbClr val="D7566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55" name="椭圆 154">
              <a:extLst>
                <a:ext uri="{FF2B5EF4-FFF2-40B4-BE49-F238E27FC236}">
                  <a16:creationId xmlns:a16="http://schemas.microsoft.com/office/drawing/2014/main" id="{E8FF4330-7B5B-7944-6965-28AF6F3E346D}"/>
                </a:ext>
              </a:extLst>
            </p:cNvPr>
            <p:cNvSpPr/>
            <p:nvPr/>
          </p:nvSpPr>
          <p:spPr>
            <a:xfrm rot="20030347">
              <a:off x="6367601" y="4683993"/>
              <a:ext cx="604320" cy="412204"/>
            </a:xfrm>
            <a:prstGeom prst="ellipse">
              <a:avLst/>
            </a:prstGeom>
            <a:solidFill>
              <a:srgbClr val="E7A4B5">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56" name="椭圆 155">
              <a:extLst>
                <a:ext uri="{FF2B5EF4-FFF2-40B4-BE49-F238E27FC236}">
                  <a16:creationId xmlns:a16="http://schemas.microsoft.com/office/drawing/2014/main" id="{52EB4111-A4A6-D0FD-1AAB-B8E1523FA632}"/>
                </a:ext>
              </a:extLst>
            </p:cNvPr>
            <p:cNvSpPr/>
            <p:nvPr/>
          </p:nvSpPr>
          <p:spPr>
            <a:xfrm rot="20030347">
              <a:off x="7018595" y="4887540"/>
              <a:ext cx="360000" cy="360000"/>
            </a:xfrm>
            <a:prstGeom prst="ellipse">
              <a:avLst/>
            </a:prstGeom>
            <a:solidFill>
              <a:srgbClr val="BCD5D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57" name="椭圆 156">
              <a:extLst>
                <a:ext uri="{FF2B5EF4-FFF2-40B4-BE49-F238E27FC236}">
                  <a16:creationId xmlns:a16="http://schemas.microsoft.com/office/drawing/2014/main" id="{C22C2794-B706-1952-C1AF-C95AB67BEE3E}"/>
                </a:ext>
              </a:extLst>
            </p:cNvPr>
            <p:cNvSpPr/>
            <p:nvPr/>
          </p:nvSpPr>
          <p:spPr>
            <a:xfrm rot="13883598">
              <a:off x="6877631" y="5371452"/>
              <a:ext cx="510089" cy="926681"/>
            </a:xfrm>
            <a:prstGeom prst="ellipse">
              <a:avLst/>
            </a:prstGeom>
            <a:solidFill>
              <a:srgbClr val="2B989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58" name="椭圆 157">
              <a:extLst>
                <a:ext uri="{FF2B5EF4-FFF2-40B4-BE49-F238E27FC236}">
                  <a16:creationId xmlns:a16="http://schemas.microsoft.com/office/drawing/2014/main" id="{A76B7D46-5585-DDC3-A962-DA0BCF98A3A6}"/>
                </a:ext>
              </a:extLst>
            </p:cNvPr>
            <p:cNvSpPr/>
            <p:nvPr/>
          </p:nvSpPr>
          <p:spPr>
            <a:xfrm rot="3696256">
              <a:off x="6115664" y="5410840"/>
              <a:ext cx="633640" cy="468000"/>
            </a:xfrm>
            <a:prstGeom prst="ellipse">
              <a:avLst/>
            </a:prstGeom>
            <a:solidFill>
              <a:srgbClr val="E2BB78">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59" name="椭圆 158">
              <a:extLst>
                <a:ext uri="{FF2B5EF4-FFF2-40B4-BE49-F238E27FC236}">
                  <a16:creationId xmlns:a16="http://schemas.microsoft.com/office/drawing/2014/main" id="{5B879225-3D60-3804-C67F-6B6B7B3DD7AB}"/>
                </a:ext>
              </a:extLst>
            </p:cNvPr>
            <p:cNvSpPr/>
            <p:nvPr/>
          </p:nvSpPr>
          <p:spPr>
            <a:xfrm rot="11811172">
              <a:off x="5781865" y="4481804"/>
              <a:ext cx="676988" cy="1134001"/>
            </a:xfrm>
            <a:prstGeom prst="ellipse">
              <a:avLst/>
            </a:prstGeom>
            <a:solidFill>
              <a:srgbClr val="AA826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0" name="椭圆 159">
              <a:extLst>
                <a:ext uri="{FF2B5EF4-FFF2-40B4-BE49-F238E27FC236}">
                  <a16:creationId xmlns:a16="http://schemas.microsoft.com/office/drawing/2014/main" id="{B7C9A31C-E2C0-116D-4B12-F24604BDC3C6}"/>
                </a:ext>
              </a:extLst>
            </p:cNvPr>
            <p:cNvSpPr/>
            <p:nvPr/>
          </p:nvSpPr>
          <p:spPr>
            <a:xfrm rot="7691776">
              <a:off x="6864055" y="4175229"/>
              <a:ext cx="577951" cy="926681"/>
            </a:xfrm>
            <a:prstGeom prst="ellipse">
              <a:avLst/>
            </a:prstGeom>
            <a:solidFill>
              <a:srgbClr val="91A371">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1" name="椭圆 160">
              <a:extLst>
                <a:ext uri="{FF2B5EF4-FFF2-40B4-BE49-F238E27FC236}">
                  <a16:creationId xmlns:a16="http://schemas.microsoft.com/office/drawing/2014/main" id="{C1A9B6F1-FFD2-EE63-1B9E-0515608670DD}"/>
                </a:ext>
              </a:extLst>
            </p:cNvPr>
            <p:cNvSpPr/>
            <p:nvPr/>
          </p:nvSpPr>
          <p:spPr>
            <a:xfrm rot="20030347">
              <a:off x="6210833" y="4140229"/>
              <a:ext cx="503559" cy="52741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2" name="椭圆 161">
              <a:extLst>
                <a:ext uri="{FF2B5EF4-FFF2-40B4-BE49-F238E27FC236}">
                  <a16:creationId xmlns:a16="http://schemas.microsoft.com/office/drawing/2014/main" id="{84B2B179-214E-2657-CAA2-9B3B64A824EF}"/>
                </a:ext>
              </a:extLst>
            </p:cNvPr>
            <p:cNvSpPr/>
            <p:nvPr/>
          </p:nvSpPr>
          <p:spPr>
            <a:xfrm rot="1416530">
              <a:off x="5773958" y="5781571"/>
              <a:ext cx="1102236" cy="527412"/>
            </a:xfrm>
            <a:prstGeom prst="ellipse">
              <a:avLst/>
            </a:prstGeom>
            <a:solidFill>
              <a:srgbClr val="F9824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3" name="椭圆 162">
              <a:extLst>
                <a:ext uri="{FF2B5EF4-FFF2-40B4-BE49-F238E27FC236}">
                  <a16:creationId xmlns:a16="http://schemas.microsoft.com/office/drawing/2014/main" id="{3EF9F555-5E24-E6C9-6F5F-D557A73B867F}"/>
                </a:ext>
              </a:extLst>
            </p:cNvPr>
            <p:cNvSpPr/>
            <p:nvPr/>
          </p:nvSpPr>
          <p:spPr>
            <a:xfrm rot="20030347">
              <a:off x="5507373" y="5252005"/>
              <a:ext cx="435521" cy="469985"/>
            </a:xfrm>
            <a:prstGeom prst="ellipse">
              <a:avLst/>
            </a:prstGeom>
            <a:solidFill>
              <a:schemeClr val="accent6">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4" name="椭圆 163">
              <a:extLst>
                <a:ext uri="{FF2B5EF4-FFF2-40B4-BE49-F238E27FC236}">
                  <a16:creationId xmlns:a16="http://schemas.microsoft.com/office/drawing/2014/main" id="{9E466287-9743-EF83-C4BB-87BC7385D863}"/>
                </a:ext>
              </a:extLst>
            </p:cNvPr>
            <p:cNvSpPr/>
            <p:nvPr/>
          </p:nvSpPr>
          <p:spPr>
            <a:xfrm rot="2219215">
              <a:off x="5576823" y="4609885"/>
              <a:ext cx="487483" cy="466099"/>
            </a:xfrm>
            <a:prstGeom prst="ellipse">
              <a:avLst/>
            </a:prstGeom>
            <a:solidFill>
              <a:srgbClr val="AF4533">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5" name="星形: 五角 164">
              <a:extLst>
                <a:ext uri="{FF2B5EF4-FFF2-40B4-BE49-F238E27FC236}">
                  <a16:creationId xmlns:a16="http://schemas.microsoft.com/office/drawing/2014/main" id="{EE2E7858-4F81-09AA-359F-4AD4789F1F2F}"/>
                </a:ext>
              </a:extLst>
            </p:cNvPr>
            <p:cNvSpPr>
              <a:spLocks noChangeAspect="1"/>
            </p:cNvSpPr>
            <p:nvPr/>
          </p:nvSpPr>
          <p:spPr>
            <a:xfrm>
              <a:off x="6628338" y="5198565"/>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6" name="星形: 五角 165">
              <a:extLst>
                <a:ext uri="{FF2B5EF4-FFF2-40B4-BE49-F238E27FC236}">
                  <a16:creationId xmlns:a16="http://schemas.microsoft.com/office/drawing/2014/main" id="{811F8EFE-EC79-6C7E-8DAD-922DFE83548B}"/>
                </a:ext>
              </a:extLst>
            </p:cNvPr>
            <p:cNvSpPr>
              <a:spLocks noChangeAspect="1"/>
            </p:cNvSpPr>
            <p:nvPr/>
          </p:nvSpPr>
          <p:spPr>
            <a:xfrm>
              <a:off x="6811181" y="5444852"/>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67" name="星形: 五角 166">
              <a:extLst>
                <a:ext uri="{FF2B5EF4-FFF2-40B4-BE49-F238E27FC236}">
                  <a16:creationId xmlns:a16="http://schemas.microsoft.com/office/drawing/2014/main" id="{4C2A3C98-2007-0BB1-AEB3-EB376F62CD20}"/>
                </a:ext>
              </a:extLst>
            </p:cNvPr>
            <p:cNvSpPr>
              <a:spLocks noChangeAspect="1"/>
            </p:cNvSpPr>
            <p:nvPr/>
          </p:nvSpPr>
          <p:spPr>
            <a:xfrm>
              <a:off x="7008097" y="5299824"/>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8" name="星形: 五角 167">
              <a:extLst>
                <a:ext uri="{FF2B5EF4-FFF2-40B4-BE49-F238E27FC236}">
                  <a16:creationId xmlns:a16="http://schemas.microsoft.com/office/drawing/2014/main" id="{61D0EA37-3EA2-8792-2C02-53667C76C7B4}"/>
                </a:ext>
              </a:extLst>
            </p:cNvPr>
            <p:cNvSpPr>
              <a:spLocks noChangeAspect="1"/>
            </p:cNvSpPr>
            <p:nvPr/>
          </p:nvSpPr>
          <p:spPr>
            <a:xfrm>
              <a:off x="6864559" y="5076724"/>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9" name="星形: 五角 168">
              <a:extLst>
                <a:ext uri="{FF2B5EF4-FFF2-40B4-BE49-F238E27FC236}">
                  <a16:creationId xmlns:a16="http://schemas.microsoft.com/office/drawing/2014/main" id="{E2A113B4-B7C0-8866-A3DD-47746C520194}"/>
                </a:ext>
              </a:extLst>
            </p:cNvPr>
            <p:cNvSpPr>
              <a:spLocks noChangeAspect="1"/>
            </p:cNvSpPr>
            <p:nvPr/>
          </p:nvSpPr>
          <p:spPr>
            <a:xfrm>
              <a:off x="6605479" y="4787086"/>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0" name="星形: 五角 169">
              <a:extLst>
                <a:ext uri="{FF2B5EF4-FFF2-40B4-BE49-F238E27FC236}">
                  <a16:creationId xmlns:a16="http://schemas.microsoft.com/office/drawing/2014/main" id="{791DBD9C-B4CB-1C4F-767B-2E93D4875E04}"/>
                </a:ext>
              </a:extLst>
            </p:cNvPr>
            <p:cNvSpPr>
              <a:spLocks noChangeAspect="1"/>
            </p:cNvSpPr>
            <p:nvPr/>
          </p:nvSpPr>
          <p:spPr>
            <a:xfrm>
              <a:off x="7131259" y="4992827"/>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71" name="星形: 五角 170">
              <a:extLst>
                <a:ext uri="{FF2B5EF4-FFF2-40B4-BE49-F238E27FC236}">
                  <a16:creationId xmlns:a16="http://schemas.microsoft.com/office/drawing/2014/main" id="{FBA605D2-FDD9-1AD1-17D3-E280FF54772F}"/>
                </a:ext>
              </a:extLst>
            </p:cNvPr>
            <p:cNvSpPr>
              <a:spLocks noChangeAspect="1"/>
            </p:cNvSpPr>
            <p:nvPr/>
          </p:nvSpPr>
          <p:spPr>
            <a:xfrm>
              <a:off x="6370335" y="5571249"/>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2" name="星形: 五角 171">
              <a:extLst>
                <a:ext uri="{FF2B5EF4-FFF2-40B4-BE49-F238E27FC236}">
                  <a16:creationId xmlns:a16="http://schemas.microsoft.com/office/drawing/2014/main" id="{99462B9D-5269-8E9D-588A-B32C1C02B5BC}"/>
                </a:ext>
              </a:extLst>
            </p:cNvPr>
            <p:cNvSpPr>
              <a:spLocks noChangeAspect="1"/>
            </p:cNvSpPr>
            <p:nvPr/>
          </p:nvSpPr>
          <p:spPr>
            <a:xfrm>
              <a:off x="7222522" y="5625251"/>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3" name="星形: 五角 172">
              <a:extLst>
                <a:ext uri="{FF2B5EF4-FFF2-40B4-BE49-F238E27FC236}">
                  <a16:creationId xmlns:a16="http://schemas.microsoft.com/office/drawing/2014/main" id="{F343FFAC-18B1-AF4C-D52E-CDA4F018DBA5}"/>
                </a:ext>
              </a:extLst>
            </p:cNvPr>
            <p:cNvSpPr>
              <a:spLocks noChangeAspect="1"/>
            </p:cNvSpPr>
            <p:nvPr/>
          </p:nvSpPr>
          <p:spPr>
            <a:xfrm>
              <a:off x="6971237" y="5815787"/>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4" name="星形: 五角 173">
              <a:extLst>
                <a:ext uri="{FF2B5EF4-FFF2-40B4-BE49-F238E27FC236}">
                  <a16:creationId xmlns:a16="http://schemas.microsoft.com/office/drawing/2014/main" id="{8D201D9C-0226-C26A-7D06-71110F8DB984}"/>
                </a:ext>
              </a:extLst>
            </p:cNvPr>
            <p:cNvSpPr>
              <a:spLocks noChangeAspect="1"/>
            </p:cNvSpPr>
            <p:nvPr/>
          </p:nvSpPr>
          <p:spPr>
            <a:xfrm>
              <a:off x="6978857" y="4451806"/>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75" name="星形: 五角 174">
              <a:extLst>
                <a:ext uri="{FF2B5EF4-FFF2-40B4-BE49-F238E27FC236}">
                  <a16:creationId xmlns:a16="http://schemas.microsoft.com/office/drawing/2014/main" id="{B5BF4AB9-0B7C-A269-D5C8-CF9BC3A1FD89}"/>
                </a:ext>
              </a:extLst>
            </p:cNvPr>
            <p:cNvSpPr>
              <a:spLocks noChangeAspect="1"/>
            </p:cNvSpPr>
            <p:nvPr/>
          </p:nvSpPr>
          <p:spPr>
            <a:xfrm>
              <a:off x="7139857" y="4581556"/>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6" name="星形: 五角 175">
              <a:extLst>
                <a:ext uri="{FF2B5EF4-FFF2-40B4-BE49-F238E27FC236}">
                  <a16:creationId xmlns:a16="http://schemas.microsoft.com/office/drawing/2014/main" id="{EB3C097F-A9CD-E1B4-66E5-62CC4B017E38}"/>
                </a:ext>
              </a:extLst>
            </p:cNvPr>
            <p:cNvSpPr>
              <a:spLocks noChangeAspect="1"/>
            </p:cNvSpPr>
            <p:nvPr/>
          </p:nvSpPr>
          <p:spPr>
            <a:xfrm>
              <a:off x="7321758" y="4748986"/>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7" name="星形: 五角 176">
              <a:extLst>
                <a:ext uri="{FF2B5EF4-FFF2-40B4-BE49-F238E27FC236}">
                  <a16:creationId xmlns:a16="http://schemas.microsoft.com/office/drawing/2014/main" id="{EBF39539-C756-B218-F75E-AC22752C55C9}"/>
                </a:ext>
              </a:extLst>
            </p:cNvPr>
            <p:cNvSpPr>
              <a:spLocks noChangeAspect="1"/>
            </p:cNvSpPr>
            <p:nvPr/>
          </p:nvSpPr>
          <p:spPr>
            <a:xfrm>
              <a:off x="6408337" y="4314856"/>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8" name="星形: 五角 177">
              <a:extLst>
                <a:ext uri="{FF2B5EF4-FFF2-40B4-BE49-F238E27FC236}">
                  <a16:creationId xmlns:a16="http://schemas.microsoft.com/office/drawing/2014/main" id="{610EEF48-6FB8-D10A-D64A-6E41D549EE3A}"/>
                </a:ext>
              </a:extLst>
            </p:cNvPr>
            <p:cNvSpPr>
              <a:spLocks noChangeAspect="1"/>
            </p:cNvSpPr>
            <p:nvPr/>
          </p:nvSpPr>
          <p:spPr>
            <a:xfrm>
              <a:off x="6141639" y="4756814"/>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9" name="星形: 五角 178">
              <a:extLst>
                <a:ext uri="{FF2B5EF4-FFF2-40B4-BE49-F238E27FC236}">
                  <a16:creationId xmlns:a16="http://schemas.microsoft.com/office/drawing/2014/main" id="{4BF1F7CF-7D35-3654-332C-8AA89804F44E}"/>
                </a:ext>
              </a:extLst>
            </p:cNvPr>
            <p:cNvSpPr>
              <a:spLocks noChangeAspect="1"/>
            </p:cNvSpPr>
            <p:nvPr/>
          </p:nvSpPr>
          <p:spPr>
            <a:xfrm>
              <a:off x="6042579" y="5122575"/>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80" name="星形: 五角 179">
              <a:extLst>
                <a:ext uri="{FF2B5EF4-FFF2-40B4-BE49-F238E27FC236}">
                  <a16:creationId xmlns:a16="http://schemas.microsoft.com/office/drawing/2014/main" id="{F5657040-2F9A-4AA8-86C3-333105A4B50C}"/>
                </a:ext>
              </a:extLst>
            </p:cNvPr>
            <p:cNvSpPr>
              <a:spLocks noChangeAspect="1"/>
            </p:cNvSpPr>
            <p:nvPr/>
          </p:nvSpPr>
          <p:spPr>
            <a:xfrm>
              <a:off x="5753017" y="4764435"/>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81" name="星形: 五角 180">
              <a:extLst>
                <a:ext uri="{FF2B5EF4-FFF2-40B4-BE49-F238E27FC236}">
                  <a16:creationId xmlns:a16="http://schemas.microsoft.com/office/drawing/2014/main" id="{F7C5D6C4-A075-FA3E-DE5C-C034CA80816E}"/>
                </a:ext>
              </a:extLst>
            </p:cNvPr>
            <p:cNvSpPr>
              <a:spLocks noChangeAspect="1"/>
            </p:cNvSpPr>
            <p:nvPr/>
          </p:nvSpPr>
          <p:spPr>
            <a:xfrm>
              <a:off x="5661578" y="5404516"/>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82" name="星形: 五角 181">
              <a:extLst>
                <a:ext uri="{FF2B5EF4-FFF2-40B4-BE49-F238E27FC236}">
                  <a16:creationId xmlns:a16="http://schemas.microsoft.com/office/drawing/2014/main" id="{D8636FD9-0B4E-99D8-2883-44EF20A51ABF}"/>
                </a:ext>
              </a:extLst>
            </p:cNvPr>
            <p:cNvSpPr>
              <a:spLocks noChangeAspect="1"/>
            </p:cNvSpPr>
            <p:nvPr/>
          </p:nvSpPr>
          <p:spPr>
            <a:xfrm>
              <a:off x="6080677" y="5915055"/>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83" name="星形: 五角 182">
              <a:extLst>
                <a:ext uri="{FF2B5EF4-FFF2-40B4-BE49-F238E27FC236}">
                  <a16:creationId xmlns:a16="http://schemas.microsoft.com/office/drawing/2014/main" id="{7328E125-9E2A-3F14-188F-57BAE907D263}"/>
                </a:ext>
              </a:extLst>
            </p:cNvPr>
            <p:cNvSpPr>
              <a:spLocks noChangeAspect="1"/>
            </p:cNvSpPr>
            <p:nvPr/>
          </p:nvSpPr>
          <p:spPr>
            <a:xfrm>
              <a:off x="6408337" y="6067456"/>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grpSp>
      <p:sp>
        <p:nvSpPr>
          <p:cNvPr id="30" name="文本框 29">
            <a:extLst>
              <a:ext uri="{FF2B5EF4-FFF2-40B4-BE49-F238E27FC236}">
                <a16:creationId xmlns:a16="http://schemas.microsoft.com/office/drawing/2014/main" id="{A9AA7548-D3E0-E629-54BD-FD42DC3F0575}"/>
              </a:ext>
            </a:extLst>
          </p:cNvPr>
          <p:cNvSpPr txBox="1"/>
          <p:nvPr/>
        </p:nvSpPr>
        <p:spPr>
          <a:xfrm rot="16200000">
            <a:off x="3099985" y="4386479"/>
            <a:ext cx="1664238" cy="584775"/>
          </a:xfrm>
          <a:prstGeom prst="rect">
            <a:avLst/>
          </a:prstGeom>
          <a:solidFill>
            <a:srgbClr val="FFF2CC"/>
          </a:solid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Gumbel-Softmax </a:t>
            </a:r>
          </a:p>
          <a:p>
            <a:pPr algn="ctr"/>
            <a:r>
              <a:rPr lang="en-US" altLang="zh-CN" sz="1600" dirty="0">
                <a:latin typeface="Times New Roman" panose="02020603050405020304" pitchFamily="18" charset="0"/>
                <a:cs typeface="Times New Roman" panose="02020603050405020304" pitchFamily="18" charset="0"/>
              </a:rPr>
              <a:t>Sampling</a:t>
            </a:r>
            <a:endParaRPr lang="zh-CN" altLang="en-US" sz="16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664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1" grpId="0" animBg="1"/>
      <p:bldP spid="65" grpId="0"/>
      <p:bldP spid="70" grpId="0"/>
      <p:bldP spid="128" grpId="0"/>
      <p:bldP spid="129" grpId="0"/>
      <p:bldP spid="136" grpId="0" animBg="1"/>
      <p:bldP spid="143" grpId="0"/>
      <p:bldP spid="150" grpId="0" animBg="1"/>
      <p:bldP spid="151" grpId="0"/>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Our Method</a:t>
            </a:r>
            <a:endParaRPr lang="en-US" sz="3800" dirty="0">
              <a:solidFill>
                <a:schemeClr val="tx1">
                  <a:lumMod val="75000"/>
                  <a:lumOff val="25000"/>
                </a:schemeClr>
              </a:solidFill>
            </a:endParaRPr>
          </a:p>
        </p:txBody>
      </p:sp>
      <p:sp>
        <p:nvSpPr>
          <p:cNvPr id="428" name="矩形: 圆角 427">
            <a:extLst>
              <a:ext uri="{FF2B5EF4-FFF2-40B4-BE49-F238E27FC236}">
                <a16:creationId xmlns:a16="http://schemas.microsoft.com/office/drawing/2014/main" id="{807260A1-BAED-9F61-8BDB-A64A2F9E869A}"/>
              </a:ext>
            </a:extLst>
          </p:cNvPr>
          <p:cNvSpPr/>
          <p:nvPr/>
        </p:nvSpPr>
        <p:spPr>
          <a:xfrm>
            <a:off x="5218164" y="1263762"/>
            <a:ext cx="1495315" cy="802223"/>
          </a:xfrm>
          <a:prstGeom prst="roundRect">
            <a:avLst>
              <a:gd name="adj" fmla="val 10364"/>
            </a:avLst>
          </a:prstGeom>
          <a:solidFill>
            <a:srgbClr val="F7B595"/>
          </a:solidFill>
          <a:ln w="12700">
            <a:solidFill>
              <a:schemeClr val="tx1"/>
            </a:solidFill>
            <a:prstDash val="soli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29" name="文本框 428">
            <a:extLst>
              <a:ext uri="{FF2B5EF4-FFF2-40B4-BE49-F238E27FC236}">
                <a16:creationId xmlns:a16="http://schemas.microsoft.com/office/drawing/2014/main" id="{DA944CD0-F06C-19A0-CD32-91C16843F5A3}"/>
              </a:ext>
            </a:extLst>
          </p:cNvPr>
          <p:cNvSpPr txBox="1"/>
          <p:nvPr/>
        </p:nvSpPr>
        <p:spPr>
          <a:xfrm>
            <a:off x="5086815" y="1402908"/>
            <a:ext cx="171983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Gumbel-Softmax Sampling</a:t>
            </a:r>
            <a:endParaRPr lang="zh-CN" altLang="en-US" sz="1400" dirty="0">
              <a:latin typeface="Times New Roman" panose="02020603050405020304" pitchFamily="18" charset="0"/>
              <a:cs typeface="Times New Roman" panose="02020603050405020304" pitchFamily="18" charset="0"/>
            </a:endParaRPr>
          </a:p>
        </p:txBody>
      </p:sp>
      <p:cxnSp>
        <p:nvCxnSpPr>
          <p:cNvPr id="440" name="直接箭头连接符 439">
            <a:extLst>
              <a:ext uri="{FF2B5EF4-FFF2-40B4-BE49-F238E27FC236}">
                <a16:creationId xmlns:a16="http://schemas.microsoft.com/office/drawing/2014/main" id="{36C64A27-0992-9613-2A78-F5529FB198A0}"/>
              </a:ext>
            </a:extLst>
          </p:cNvPr>
          <p:cNvCxnSpPr/>
          <p:nvPr/>
        </p:nvCxnSpPr>
        <p:spPr>
          <a:xfrm>
            <a:off x="4943425" y="1664873"/>
            <a:ext cx="280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直接箭头连接符 447">
            <a:extLst>
              <a:ext uri="{FF2B5EF4-FFF2-40B4-BE49-F238E27FC236}">
                <a16:creationId xmlns:a16="http://schemas.microsoft.com/office/drawing/2014/main" id="{2B1D7D50-CEB7-4081-16DF-60370C1EEA7C}"/>
              </a:ext>
            </a:extLst>
          </p:cNvPr>
          <p:cNvCxnSpPr>
            <a:cxnSpLocks/>
          </p:cNvCxnSpPr>
          <p:nvPr/>
        </p:nvCxnSpPr>
        <p:spPr>
          <a:xfrm flipV="1">
            <a:off x="2824811" y="2963147"/>
            <a:ext cx="900000" cy="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直接箭头连接符 448">
            <a:extLst>
              <a:ext uri="{FF2B5EF4-FFF2-40B4-BE49-F238E27FC236}">
                <a16:creationId xmlns:a16="http://schemas.microsoft.com/office/drawing/2014/main" id="{A2533B90-A83A-06A3-D6C4-C5CB55058602}"/>
              </a:ext>
            </a:extLst>
          </p:cNvPr>
          <p:cNvCxnSpPr>
            <a:cxnSpLocks/>
            <a:stCxn id="456" idx="3"/>
            <a:endCxn id="595" idx="1"/>
          </p:cNvCxnSpPr>
          <p:nvPr/>
        </p:nvCxnSpPr>
        <p:spPr>
          <a:xfrm>
            <a:off x="1578664" y="2940933"/>
            <a:ext cx="33174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0" name="组合 449">
            <a:extLst>
              <a:ext uri="{FF2B5EF4-FFF2-40B4-BE49-F238E27FC236}">
                <a16:creationId xmlns:a16="http://schemas.microsoft.com/office/drawing/2014/main" id="{C759AD90-CBC9-9E75-26F6-1F957BA50266}"/>
              </a:ext>
            </a:extLst>
          </p:cNvPr>
          <p:cNvGrpSpPr/>
          <p:nvPr/>
        </p:nvGrpSpPr>
        <p:grpSpPr>
          <a:xfrm>
            <a:off x="667355" y="2034539"/>
            <a:ext cx="953281" cy="1214378"/>
            <a:chOff x="2334603" y="1722738"/>
            <a:chExt cx="953281" cy="1214378"/>
          </a:xfrm>
        </p:grpSpPr>
        <p:grpSp>
          <p:nvGrpSpPr>
            <p:cNvPr id="451" name="组合 450">
              <a:extLst>
                <a:ext uri="{FF2B5EF4-FFF2-40B4-BE49-F238E27FC236}">
                  <a16:creationId xmlns:a16="http://schemas.microsoft.com/office/drawing/2014/main" id="{C6F4A33A-473F-8FCD-EC63-47FCDA2199D7}"/>
                </a:ext>
              </a:extLst>
            </p:cNvPr>
            <p:cNvGrpSpPr>
              <a:grpSpLocks noChangeAspect="1"/>
            </p:cNvGrpSpPr>
            <p:nvPr/>
          </p:nvGrpSpPr>
          <p:grpSpPr>
            <a:xfrm>
              <a:off x="2334603" y="2289116"/>
              <a:ext cx="953281" cy="648000"/>
              <a:chOff x="1951896" y="6104899"/>
              <a:chExt cx="2315040" cy="1494448"/>
            </a:xfrm>
          </p:grpSpPr>
          <p:pic>
            <p:nvPicPr>
              <p:cNvPr id="453" name="图片 452">
                <a:extLst>
                  <a:ext uri="{FF2B5EF4-FFF2-40B4-BE49-F238E27FC236}">
                    <a16:creationId xmlns:a16="http://schemas.microsoft.com/office/drawing/2014/main" id="{47B4172D-3902-54B0-5500-E0AF00BC1C7C}"/>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37149" y="6303850"/>
                <a:ext cx="1024051" cy="1235081"/>
              </a:xfrm>
              <a:prstGeom prst="rect">
                <a:avLst/>
              </a:prstGeom>
            </p:spPr>
          </p:pic>
          <p:pic>
            <p:nvPicPr>
              <p:cNvPr id="454" name="图片 453">
                <a:extLst>
                  <a:ext uri="{FF2B5EF4-FFF2-40B4-BE49-F238E27FC236}">
                    <a16:creationId xmlns:a16="http://schemas.microsoft.com/office/drawing/2014/main" id="{662D45F2-6B25-A358-9BAA-CB0235B6D535}"/>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487617" y="6117250"/>
                <a:ext cx="1220636" cy="1469746"/>
              </a:xfrm>
              <a:prstGeom prst="rect">
                <a:avLst/>
              </a:prstGeom>
            </p:spPr>
          </p:pic>
          <p:pic>
            <p:nvPicPr>
              <p:cNvPr id="455" name="图片 454">
                <a:extLst>
                  <a:ext uri="{FF2B5EF4-FFF2-40B4-BE49-F238E27FC236}">
                    <a16:creationId xmlns:a16="http://schemas.microsoft.com/office/drawing/2014/main" id="{B8B93621-BA78-EF01-D5E9-196D9174FCC0}"/>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303375" y="6104899"/>
                <a:ext cx="963561" cy="1494448"/>
              </a:xfrm>
              <a:prstGeom prst="rect">
                <a:avLst/>
              </a:prstGeom>
            </p:spPr>
          </p:pic>
          <p:sp>
            <p:nvSpPr>
              <p:cNvPr id="456" name="矩形: 圆角 455">
                <a:extLst>
                  <a:ext uri="{FF2B5EF4-FFF2-40B4-BE49-F238E27FC236}">
                    <a16:creationId xmlns:a16="http://schemas.microsoft.com/office/drawing/2014/main" id="{B2D4486E-ECB2-4A1F-E3DA-E09985B732DE}"/>
                  </a:ext>
                </a:extLst>
              </p:cNvPr>
              <p:cNvSpPr/>
              <p:nvPr/>
            </p:nvSpPr>
            <p:spPr>
              <a:xfrm>
                <a:off x="1951896" y="6205059"/>
                <a:ext cx="2213111" cy="1368000"/>
              </a:xfrm>
              <a:prstGeom prst="roundRect">
                <a:avLst>
                  <a:gd name="adj" fmla="val 8959"/>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52" name="文本框 52">
                  <a:extLst>
                    <a:ext uri="{FF2B5EF4-FFF2-40B4-BE49-F238E27FC236}">
                      <a16:creationId xmlns:a16="http://schemas.microsoft.com/office/drawing/2014/main" id="{516187A9-1A98-6E6C-5212-99D3DF104B86}"/>
                    </a:ext>
                  </a:extLst>
                </p:cNvPr>
                <p:cNvSpPr txBox="1"/>
                <p:nvPr/>
              </p:nvSpPr>
              <p:spPr>
                <a:xfrm>
                  <a:off x="2346087" y="1722738"/>
                  <a:ext cx="918841"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latin typeface="Times New Roman" panose="02020603050405020304" pitchFamily="18" charset="0"/>
                      <a:cs typeface="Times New Roman" panose="02020603050405020304" pitchFamily="18" charset="0"/>
                    </a:rPr>
                    <a:t>Observed </a:t>
                  </a:r>
                </a:p>
                <a:p>
                  <a:pPr algn="ctr"/>
                  <a:r>
                    <a:rPr lang="en-US" altLang="zh-CN" sz="1400" dirty="0">
                      <a:latin typeface="Times New Roman" panose="02020603050405020304" pitchFamily="18" charset="0"/>
                      <a:cs typeface="Times New Roman" panose="02020603050405020304" pitchFamily="18" charset="0"/>
                    </a:rPr>
                    <a:t>Poses </a:t>
                  </a:r>
                  <a14:m>
                    <m:oMath xmlns:m="http://schemas.openxmlformats.org/officeDocument/2006/math">
                      <m:r>
                        <a:rPr lang="en-US" altLang="zh-CN" sz="1400" b="1" i="0">
                          <a:latin typeface="Cambria Math" panose="02040503050406030204" pitchFamily="18" charset="0"/>
                          <a:cs typeface="Times New Roman" panose="02020603050405020304" pitchFamily="18" charset="0"/>
                        </a:rPr>
                        <m:t>𝐱</m:t>
                      </m:r>
                    </m:oMath>
                  </a14:m>
                  <a:endParaRPr lang="zh-CN" altLang="en-US" sz="1400" b="1" dirty="0">
                    <a:latin typeface="Times New Roman" panose="02020603050405020304" pitchFamily="18" charset="0"/>
                    <a:cs typeface="Times New Roman" panose="02020603050405020304" pitchFamily="18" charset="0"/>
                  </a:endParaRPr>
                </a:p>
              </p:txBody>
            </p:sp>
          </mc:Choice>
          <mc:Fallback xmlns="">
            <p:sp>
              <p:nvSpPr>
                <p:cNvPr id="452" name="文本框 52">
                  <a:extLst>
                    <a:ext uri="{FF2B5EF4-FFF2-40B4-BE49-F238E27FC236}">
                      <a16:creationId xmlns:a16="http://schemas.microsoft.com/office/drawing/2014/main" id="{516187A9-1A98-6E6C-5212-99D3DF104B86}"/>
                    </a:ext>
                  </a:extLst>
                </p:cNvPr>
                <p:cNvSpPr txBox="1">
                  <a:spLocks noRot="1" noChangeAspect="1" noMove="1" noResize="1" noEditPoints="1" noAdjustHandles="1" noChangeArrowheads="1" noChangeShapeType="1" noTextEdit="1"/>
                </p:cNvSpPr>
                <p:nvPr/>
              </p:nvSpPr>
              <p:spPr>
                <a:xfrm>
                  <a:off x="2346087" y="1722738"/>
                  <a:ext cx="918841" cy="523220"/>
                </a:xfrm>
                <a:prstGeom prst="rect">
                  <a:avLst/>
                </a:prstGeom>
                <a:blipFill>
                  <a:blip r:embed="rId10"/>
                  <a:stretch>
                    <a:fillRect l="-1325" t="-2326" r="-1325" b="-10465"/>
                  </a:stretch>
                </a:blipFill>
              </p:spPr>
              <p:txBody>
                <a:bodyPr/>
                <a:lstStyle/>
                <a:p>
                  <a:r>
                    <a:rPr lang="zh-CN" altLang="en-US">
                      <a:noFill/>
                    </a:rPr>
                    <a:t> </a:t>
                  </a:r>
                </a:p>
              </p:txBody>
            </p:sp>
          </mc:Fallback>
        </mc:AlternateContent>
      </p:grpSp>
      <p:graphicFrame>
        <p:nvGraphicFramePr>
          <p:cNvPr id="457" name="表格 456">
            <a:extLst>
              <a:ext uri="{FF2B5EF4-FFF2-40B4-BE49-F238E27FC236}">
                <a16:creationId xmlns:a16="http://schemas.microsoft.com/office/drawing/2014/main" id="{ECBD3266-B629-00CE-7690-AE7DCD041F81}"/>
              </a:ext>
            </a:extLst>
          </p:cNvPr>
          <p:cNvGraphicFramePr>
            <a:graphicFrameLocks noGrp="1"/>
          </p:cNvGraphicFramePr>
          <p:nvPr>
            <p:extLst>
              <p:ext uri="{D42A27DB-BD31-4B8C-83A1-F6EECF244321}">
                <p14:modId xmlns:p14="http://schemas.microsoft.com/office/powerpoint/2010/main" val="2089117463"/>
              </p:ext>
            </p:extLst>
          </p:nvPr>
        </p:nvGraphicFramePr>
        <p:xfrm>
          <a:off x="3743749" y="2644535"/>
          <a:ext cx="901733" cy="651220"/>
        </p:xfrm>
        <a:graphic>
          <a:graphicData uri="http://schemas.openxmlformats.org/drawingml/2006/table">
            <a:tbl>
              <a:tblPr bandRow="1">
                <a:tableStyleId>{5C22544A-7EE6-4342-B048-85BDC9FD1C3A}</a:tableStyleId>
              </a:tblPr>
              <a:tblGrid>
                <a:gridCol w="128819">
                  <a:extLst>
                    <a:ext uri="{9D8B030D-6E8A-4147-A177-3AD203B41FA5}">
                      <a16:colId xmlns:a16="http://schemas.microsoft.com/office/drawing/2014/main" val="2570582432"/>
                    </a:ext>
                  </a:extLst>
                </a:gridCol>
                <a:gridCol w="128819">
                  <a:extLst>
                    <a:ext uri="{9D8B030D-6E8A-4147-A177-3AD203B41FA5}">
                      <a16:colId xmlns:a16="http://schemas.microsoft.com/office/drawing/2014/main" val="3052572960"/>
                    </a:ext>
                  </a:extLst>
                </a:gridCol>
                <a:gridCol w="128819">
                  <a:extLst>
                    <a:ext uri="{9D8B030D-6E8A-4147-A177-3AD203B41FA5}">
                      <a16:colId xmlns:a16="http://schemas.microsoft.com/office/drawing/2014/main" val="1153058841"/>
                    </a:ext>
                  </a:extLst>
                </a:gridCol>
                <a:gridCol w="128819">
                  <a:extLst>
                    <a:ext uri="{9D8B030D-6E8A-4147-A177-3AD203B41FA5}">
                      <a16:colId xmlns:a16="http://schemas.microsoft.com/office/drawing/2014/main" val="245651465"/>
                    </a:ext>
                  </a:extLst>
                </a:gridCol>
                <a:gridCol w="128819">
                  <a:extLst>
                    <a:ext uri="{9D8B030D-6E8A-4147-A177-3AD203B41FA5}">
                      <a16:colId xmlns:a16="http://schemas.microsoft.com/office/drawing/2014/main" val="1121171127"/>
                    </a:ext>
                  </a:extLst>
                </a:gridCol>
                <a:gridCol w="128819">
                  <a:extLst>
                    <a:ext uri="{9D8B030D-6E8A-4147-A177-3AD203B41FA5}">
                      <a16:colId xmlns:a16="http://schemas.microsoft.com/office/drawing/2014/main" val="3529778525"/>
                    </a:ext>
                  </a:extLst>
                </a:gridCol>
                <a:gridCol w="128819">
                  <a:extLst>
                    <a:ext uri="{9D8B030D-6E8A-4147-A177-3AD203B41FA5}">
                      <a16:colId xmlns:a16="http://schemas.microsoft.com/office/drawing/2014/main" val="4037945682"/>
                    </a:ext>
                  </a:extLst>
                </a:gridCol>
              </a:tblGrid>
              <a:tr h="129600">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extLst>
                  <a:ext uri="{0D108BD9-81ED-4DB2-BD59-A6C34878D82A}">
                    <a16:rowId xmlns:a16="http://schemas.microsoft.com/office/drawing/2014/main" val="148320027"/>
                  </a:ext>
                </a:extLst>
              </a:tr>
              <a:tr h="129600">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extLst>
                  <a:ext uri="{0D108BD9-81ED-4DB2-BD59-A6C34878D82A}">
                    <a16:rowId xmlns:a16="http://schemas.microsoft.com/office/drawing/2014/main" val="2710635831"/>
                  </a:ext>
                </a:extLst>
              </a:tr>
              <a:tr h="129600">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extLst>
                  <a:ext uri="{0D108BD9-81ED-4DB2-BD59-A6C34878D82A}">
                    <a16:rowId xmlns:a16="http://schemas.microsoft.com/office/drawing/2014/main" val="4275253707"/>
                  </a:ext>
                </a:extLst>
              </a:tr>
              <a:tr h="129600">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extLst>
                  <a:ext uri="{0D108BD9-81ED-4DB2-BD59-A6C34878D82A}">
                    <a16:rowId xmlns:a16="http://schemas.microsoft.com/office/drawing/2014/main" val="808032224"/>
                  </a:ext>
                </a:extLst>
              </a:tr>
              <a:tr h="129600">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tc>
                  <a:txBody>
                    <a:bodyPr/>
                    <a:lstStyle/>
                    <a:p>
                      <a:pPr algn="ctr"/>
                      <a:endParaRPr lang="zh-CN" altLang="en-US" sz="700" dirty="0"/>
                    </a:p>
                  </a:txBody>
                  <a:tcPr marL="23554" marR="23554" marT="11782" marB="117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BF"/>
                    </a:solidFill>
                  </a:tcPr>
                </a:tc>
                <a:extLst>
                  <a:ext uri="{0D108BD9-81ED-4DB2-BD59-A6C34878D82A}">
                    <a16:rowId xmlns:a16="http://schemas.microsoft.com/office/drawing/2014/main" val="2169369489"/>
                  </a:ext>
                </a:extLst>
              </a:tr>
            </a:tbl>
          </a:graphicData>
        </a:graphic>
      </p:graphicFrame>
      <p:graphicFrame>
        <p:nvGraphicFramePr>
          <p:cNvPr id="464" name="表格 463">
            <a:extLst>
              <a:ext uri="{FF2B5EF4-FFF2-40B4-BE49-F238E27FC236}">
                <a16:creationId xmlns:a16="http://schemas.microsoft.com/office/drawing/2014/main" id="{D373A52B-E18F-7159-3895-4BA0F97FE570}"/>
              </a:ext>
            </a:extLst>
          </p:cNvPr>
          <p:cNvGraphicFramePr>
            <a:graphicFrameLocks noGrp="1"/>
          </p:cNvGraphicFramePr>
          <p:nvPr>
            <p:extLst>
              <p:ext uri="{D42A27DB-BD31-4B8C-83A1-F6EECF244321}">
                <p14:modId xmlns:p14="http://schemas.microsoft.com/office/powerpoint/2010/main" val="3470689830"/>
              </p:ext>
            </p:extLst>
          </p:nvPr>
        </p:nvGraphicFramePr>
        <p:xfrm>
          <a:off x="3864133" y="4659211"/>
          <a:ext cx="652500" cy="1044000"/>
        </p:xfrm>
        <a:graphic>
          <a:graphicData uri="http://schemas.openxmlformats.org/drawingml/2006/table">
            <a:tbl>
              <a:tblPr>
                <a:tableStyleId>{5C22544A-7EE6-4342-B048-85BDC9FD1C3A}</a:tableStyleId>
              </a:tblPr>
              <a:tblGrid>
                <a:gridCol w="130500">
                  <a:extLst>
                    <a:ext uri="{9D8B030D-6E8A-4147-A177-3AD203B41FA5}">
                      <a16:colId xmlns:a16="http://schemas.microsoft.com/office/drawing/2014/main" val="3544010611"/>
                    </a:ext>
                  </a:extLst>
                </a:gridCol>
                <a:gridCol w="130500">
                  <a:extLst>
                    <a:ext uri="{9D8B030D-6E8A-4147-A177-3AD203B41FA5}">
                      <a16:colId xmlns:a16="http://schemas.microsoft.com/office/drawing/2014/main" val="3544324575"/>
                    </a:ext>
                  </a:extLst>
                </a:gridCol>
                <a:gridCol w="130500">
                  <a:extLst>
                    <a:ext uri="{9D8B030D-6E8A-4147-A177-3AD203B41FA5}">
                      <a16:colId xmlns:a16="http://schemas.microsoft.com/office/drawing/2014/main" val="3846548741"/>
                    </a:ext>
                  </a:extLst>
                </a:gridCol>
                <a:gridCol w="130500">
                  <a:extLst>
                    <a:ext uri="{9D8B030D-6E8A-4147-A177-3AD203B41FA5}">
                      <a16:colId xmlns:a16="http://schemas.microsoft.com/office/drawing/2014/main" val="2978100044"/>
                    </a:ext>
                  </a:extLst>
                </a:gridCol>
                <a:gridCol w="130500">
                  <a:extLst>
                    <a:ext uri="{9D8B030D-6E8A-4147-A177-3AD203B41FA5}">
                      <a16:colId xmlns:a16="http://schemas.microsoft.com/office/drawing/2014/main" val="2044781100"/>
                    </a:ext>
                  </a:extLst>
                </a:gridCol>
              </a:tblGrid>
              <a:tr h="130500">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extLst>
                  <a:ext uri="{0D108BD9-81ED-4DB2-BD59-A6C34878D82A}">
                    <a16:rowId xmlns:a16="http://schemas.microsoft.com/office/drawing/2014/main" val="2370349851"/>
                  </a:ext>
                </a:extLst>
              </a:tr>
              <a:tr h="130500">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extLst>
                  <a:ext uri="{0D108BD9-81ED-4DB2-BD59-A6C34878D82A}">
                    <a16:rowId xmlns:a16="http://schemas.microsoft.com/office/drawing/2014/main" val="3491050439"/>
                  </a:ext>
                </a:extLst>
              </a:tr>
              <a:tr h="130500">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extLst>
                  <a:ext uri="{0D108BD9-81ED-4DB2-BD59-A6C34878D82A}">
                    <a16:rowId xmlns:a16="http://schemas.microsoft.com/office/drawing/2014/main" val="3964122249"/>
                  </a:ext>
                </a:extLst>
              </a:tr>
              <a:tr h="130500">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extLst>
                  <a:ext uri="{0D108BD9-81ED-4DB2-BD59-A6C34878D82A}">
                    <a16:rowId xmlns:a16="http://schemas.microsoft.com/office/drawing/2014/main" val="2281057394"/>
                  </a:ext>
                </a:extLst>
              </a:tr>
              <a:tr h="130500">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extLst>
                  <a:ext uri="{0D108BD9-81ED-4DB2-BD59-A6C34878D82A}">
                    <a16:rowId xmlns:a16="http://schemas.microsoft.com/office/drawing/2014/main" val="240486760"/>
                  </a:ext>
                </a:extLst>
              </a:tr>
              <a:tr h="130500">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extLst>
                  <a:ext uri="{0D108BD9-81ED-4DB2-BD59-A6C34878D82A}">
                    <a16:rowId xmlns:a16="http://schemas.microsoft.com/office/drawing/2014/main" val="1596965952"/>
                  </a:ext>
                </a:extLst>
              </a:tr>
              <a:tr h="130500">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extLst>
                  <a:ext uri="{0D108BD9-81ED-4DB2-BD59-A6C34878D82A}">
                    <a16:rowId xmlns:a16="http://schemas.microsoft.com/office/drawing/2014/main" val="3060896165"/>
                  </a:ext>
                </a:extLst>
              </a:tr>
              <a:tr h="130500">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tc>
                  <a:txBody>
                    <a:bodyPr/>
                    <a:lstStyle/>
                    <a:p>
                      <a:endParaRPr lang="zh-CN" altLang="en-US" sz="700" dirty="0"/>
                    </a:p>
                  </a:txBody>
                  <a:tcPr marL="10403" marR="10403" marT="5206" marB="52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595"/>
                    </a:solidFill>
                  </a:tcPr>
                </a:tc>
                <a:extLst>
                  <a:ext uri="{0D108BD9-81ED-4DB2-BD59-A6C34878D82A}">
                    <a16:rowId xmlns:a16="http://schemas.microsoft.com/office/drawing/2014/main" val="507126892"/>
                  </a:ext>
                </a:extLst>
              </a:tr>
            </a:tbl>
          </a:graphicData>
        </a:graphic>
      </p:graphicFrame>
      <p:graphicFrame>
        <p:nvGraphicFramePr>
          <p:cNvPr id="468" name="表格 467">
            <a:extLst>
              <a:ext uri="{FF2B5EF4-FFF2-40B4-BE49-F238E27FC236}">
                <a16:creationId xmlns:a16="http://schemas.microsoft.com/office/drawing/2014/main" id="{F415E64E-3A49-07D5-5F43-E5B5AA85151A}"/>
              </a:ext>
            </a:extLst>
          </p:cNvPr>
          <p:cNvGraphicFramePr>
            <a:graphicFrameLocks noGrp="1"/>
          </p:cNvGraphicFramePr>
          <p:nvPr>
            <p:extLst>
              <p:ext uri="{D42A27DB-BD31-4B8C-83A1-F6EECF244321}">
                <p14:modId xmlns:p14="http://schemas.microsoft.com/office/powerpoint/2010/main" val="2680342430"/>
              </p:ext>
            </p:extLst>
          </p:nvPr>
        </p:nvGraphicFramePr>
        <p:xfrm>
          <a:off x="5369072" y="3553303"/>
          <a:ext cx="913500" cy="1044000"/>
        </p:xfrm>
        <a:graphic>
          <a:graphicData uri="http://schemas.openxmlformats.org/drawingml/2006/table">
            <a:tbl>
              <a:tblPr>
                <a:tableStyleId>{5C22544A-7EE6-4342-B048-85BDC9FD1C3A}</a:tableStyleId>
              </a:tblPr>
              <a:tblGrid>
                <a:gridCol w="130500">
                  <a:extLst>
                    <a:ext uri="{9D8B030D-6E8A-4147-A177-3AD203B41FA5}">
                      <a16:colId xmlns:a16="http://schemas.microsoft.com/office/drawing/2014/main" val="4243019047"/>
                    </a:ext>
                  </a:extLst>
                </a:gridCol>
                <a:gridCol w="130500">
                  <a:extLst>
                    <a:ext uri="{9D8B030D-6E8A-4147-A177-3AD203B41FA5}">
                      <a16:colId xmlns:a16="http://schemas.microsoft.com/office/drawing/2014/main" val="2727013199"/>
                    </a:ext>
                  </a:extLst>
                </a:gridCol>
                <a:gridCol w="130500">
                  <a:extLst>
                    <a:ext uri="{9D8B030D-6E8A-4147-A177-3AD203B41FA5}">
                      <a16:colId xmlns:a16="http://schemas.microsoft.com/office/drawing/2014/main" val="3303712943"/>
                    </a:ext>
                  </a:extLst>
                </a:gridCol>
                <a:gridCol w="130500">
                  <a:extLst>
                    <a:ext uri="{9D8B030D-6E8A-4147-A177-3AD203B41FA5}">
                      <a16:colId xmlns:a16="http://schemas.microsoft.com/office/drawing/2014/main" val="113954837"/>
                    </a:ext>
                  </a:extLst>
                </a:gridCol>
                <a:gridCol w="130500">
                  <a:extLst>
                    <a:ext uri="{9D8B030D-6E8A-4147-A177-3AD203B41FA5}">
                      <a16:colId xmlns:a16="http://schemas.microsoft.com/office/drawing/2014/main" val="1997501238"/>
                    </a:ext>
                  </a:extLst>
                </a:gridCol>
                <a:gridCol w="130500">
                  <a:extLst>
                    <a:ext uri="{9D8B030D-6E8A-4147-A177-3AD203B41FA5}">
                      <a16:colId xmlns:a16="http://schemas.microsoft.com/office/drawing/2014/main" val="2827293273"/>
                    </a:ext>
                  </a:extLst>
                </a:gridCol>
                <a:gridCol w="130500">
                  <a:extLst>
                    <a:ext uri="{9D8B030D-6E8A-4147-A177-3AD203B41FA5}">
                      <a16:colId xmlns:a16="http://schemas.microsoft.com/office/drawing/2014/main" val="1818505831"/>
                    </a:ext>
                  </a:extLst>
                </a:gridCol>
              </a:tblGrid>
              <a:tr h="130500">
                <a:tc>
                  <a:txBody>
                    <a:bodyPr/>
                    <a:lstStyle/>
                    <a:p>
                      <a:endParaRPr lang="zh-CN" altLang="en-US" sz="600" dirty="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dirty="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extLst>
                  <a:ext uri="{0D108BD9-81ED-4DB2-BD59-A6C34878D82A}">
                    <a16:rowId xmlns:a16="http://schemas.microsoft.com/office/drawing/2014/main" val="3409853152"/>
                  </a:ext>
                </a:extLst>
              </a:tr>
              <a:tr h="130500">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dirty="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extLst>
                  <a:ext uri="{0D108BD9-81ED-4DB2-BD59-A6C34878D82A}">
                    <a16:rowId xmlns:a16="http://schemas.microsoft.com/office/drawing/2014/main" val="183225487"/>
                  </a:ext>
                </a:extLst>
              </a:tr>
              <a:tr h="130500">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extLst>
                  <a:ext uri="{0D108BD9-81ED-4DB2-BD59-A6C34878D82A}">
                    <a16:rowId xmlns:a16="http://schemas.microsoft.com/office/drawing/2014/main" val="3848947032"/>
                  </a:ext>
                </a:extLst>
              </a:tr>
              <a:tr h="130500">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dirty="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dirty="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extLst>
                  <a:ext uri="{0D108BD9-81ED-4DB2-BD59-A6C34878D82A}">
                    <a16:rowId xmlns:a16="http://schemas.microsoft.com/office/drawing/2014/main" val="1188359605"/>
                  </a:ext>
                </a:extLst>
              </a:tr>
              <a:tr h="130500">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dirty="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extLst>
                  <a:ext uri="{0D108BD9-81ED-4DB2-BD59-A6C34878D82A}">
                    <a16:rowId xmlns:a16="http://schemas.microsoft.com/office/drawing/2014/main" val="2559153064"/>
                  </a:ext>
                </a:extLst>
              </a:tr>
              <a:tr h="130500">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extLst>
                  <a:ext uri="{0D108BD9-81ED-4DB2-BD59-A6C34878D82A}">
                    <a16:rowId xmlns:a16="http://schemas.microsoft.com/office/drawing/2014/main" val="2086249820"/>
                  </a:ext>
                </a:extLst>
              </a:tr>
              <a:tr h="130500">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extLst>
                  <a:ext uri="{0D108BD9-81ED-4DB2-BD59-A6C34878D82A}">
                    <a16:rowId xmlns:a16="http://schemas.microsoft.com/office/drawing/2014/main" val="1058319448"/>
                  </a:ext>
                </a:extLst>
              </a:tr>
              <a:tr h="130500">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dirty="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tc>
                  <a:txBody>
                    <a:bodyPr/>
                    <a:lstStyle/>
                    <a:p>
                      <a:endParaRPr lang="zh-CN" altLang="en-US" sz="600" dirty="0"/>
                    </a:p>
                  </a:txBody>
                  <a:tcPr marL="7520" marR="7520" marT="3758" marB="3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5F0"/>
                    </a:solidFill>
                  </a:tcPr>
                </a:tc>
                <a:extLst>
                  <a:ext uri="{0D108BD9-81ED-4DB2-BD59-A6C34878D82A}">
                    <a16:rowId xmlns:a16="http://schemas.microsoft.com/office/drawing/2014/main" val="491486338"/>
                  </a:ext>
                </a:extLst>
              </a:tr>
            </a:tbl>
          </a:graphicData>
        </a:graphic>
      </p:graphicFrame>
      <p:grpSp>
        <p:nvGrpSpPr>
          <p:cNvPr id="475" name="组合 474">
            <a:extLst>
              <a:ext uri="{FF2B5EF4-FFF2-40B4-BE49-F238E27FC236}">
                <a16:creationId xmlns:a16="http://schemas.microsoft.com/office/drawing/2014/main" id="{511FF36E-1F9E-E5D8-45F4-161E6B5DD9CD}"/>
              </a:ext>
            </a:extLst>
          </p:cNvPr>
          <p:cNvGrpSpPr/>
          <p:nvPr/>
        </p:nvGrpSpPr>
        <p:grpSpPr>
          <a:xfrm>
            <a:off x="6482411" y="3498519"/>
            <a:ext cx="593623" cy="1155700"/>
            <a:chOff x="2410213" y="1435247"/>
            <a:chExt cx="593623" cy="1155700"/>
          </a:xfrm>
        </p:grpSpPr>
        <p:sp>
          <p:nvSpPr>
            <p:cNvPr id="476" name="矩形: 圆角 475">
              <a:extLst>
                <a:ext uri="{FF2B5EF4-FFF2-40B4-BE49-F238E27FC236}">
                  <a16:creationId xmlns:a16="http://schemas.microsoft.com/office/drawing/2014/main" id="{92E5E6D6-200C-1BD1-149F-3CFD7FBE4AF2}"/>
                </a:ext>
              </a:extLst>
            </p:cNvPr>
            <p:cNvSpPr/>
            <p:nvPr/>
          </p:nvSpPr>
          <p:spPr>
            <a:xfrm>
              <a:off x="2410213" y="1435247"/>
              <a:ext cx="593623" cy="1155700"/>
            </a:xfrm>
            <a:prstGeom prst="roundRect">
              <a:avLst/>
            </a:prstGeom>
            <a:solidFill>
              <a:srgbClr val="F5EEE6"/>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477" name="椭圆 476">
              <a:extLst>
                <a:ext uri="{FF2B5EF4-FFF2-40B4-BE49-F238E27FC236}">
                  <a16:creationId xmlns:a16="http://schemas.microsoft.com/office/drawing/2014/main" id="{EBE34239-3719-3E80-22DA-2B5831233971}"/>
                </a:ext>
              </a:extLst>
            </p:cNvPr>
            <p:cNvSpPr/>
            <p:nvPr/>
          </p:nvSpPr>
          <p:spPr>
            <a:xfrm>
              <a:off x="2457450" y="1720850"/>
              <a:ext cx="152400" cy="152400"/>
            </a:xfrm>
            <a:prstGeom prst="ellipse">
              <a:avLst/>
            </a:prstGeom>
            <a:solidFill>
              <a:srgbClr val="A39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478" name="椭圆 477">
              <a:extLst>
                <a:ext uri="{FF2B5EF4-FFF2-40B4-BE49-F238E27FC236}">
                  <a16:creationId xmlns:a16="http://schemas.microsoft.com/office/drawing/2014/main" id="{2D006353-A6FE-4BC7-C187-F194E10618EC}"/>
                </a:ext>
              </a:extLst>
            </p:cNvPr>
            <p:cNvSpPr/>
            <p:nvPr/>
          </p:nvSpPr>
          <p:spPr>
            <a:xfrm>
              <a:off x="2457450" y="2116084"/>
              <a:ext cx="152400" cy="152400"/>
            </a:xfrm>
            <a:prstGeom prst="ellipse">
              <a:avLst/>
            </a:prstGeom>
            <a:solidFill>
              <a:srgbClr val="A39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479" name="椭圆 478">
              <a:extLst>
                <a:ext uri="{FF2B5EF4-FFF2-40B4-BE49-F238E27FC236}">
                  <a16:creationId xmlns:a16="http://schemas.microsoft.com/office/drawing/2014/main" id="{248E9B36-C4E4-F0ED-8CC7-AAD22E760539}"/>
                </a:ext>
              </a:extLst>
            </p:cNvPr>
            <p:cNvSpPr/>
            <p:nvPr/>
          </p:nvSpPr>
          <p:spPr>
            <a:xfrm>
              <a:off x="2774950" y="1625600"/>
              <a:ext cx="152400" cy="152400"/>
            </a:xfrm>
            <a:prstGeom prst="ellipse">
              <a:avLst/>
            </a:prstGeom>
            <a:solidFill>
              <a:srgbClr val="DA7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480" name="椭圆 479">
              <a:extLst>
                <a:ext uri="{FF2B5EF4-FFF2-40B4-BE49-F238E27FC236}">
                  <a16:creationId xmlns:a16="http://schemas.microsoft.com/office/drawing/2014/main" id="{5BF78E32-411B-9EAA-D1E2-4F5F954495A7}"/>
                </a:ext>
              </a:extLst>
            </p:cNvPr>
            <p:cNvSpPr/>
            <p:nvPr/>
          </p:nvSpPr>
          <p:spPr>
            <a:xfrm>
              <a:off x="2778125" y="1936411"/>
              <a:ext cx="152400" cy="152400"/>
            </a:xfrm>
            <a:prstGeom prst="ellipse">
              <a:avLst/>
            </a:prstGeom>
            <a:solidFill>
              <a:srgbClr val="DA7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481" name="椭圆 480">
              <a:extLst>
                <a:ext uri="{FF2B5EF4-FFF2-40B4-BE49-F238E27FC236}">
                  <a16:creationId xmlns:a16="http://schemas.microsoft.com/office/drawing/2014/main" id="{09B98FD8-B5AE-8032-204C-85033559AC7E}"/>
                </a:ext>
              </a:extLst>
            </p:cNvPr>
            <p:cNvSpPr/>
            <p:nvPr/>
          </p:nvSpPr>
          <p:spPr>
            <a:xfrm>
              <a:off x="2774950" y="2267224"/>
              <a:ext cx="152400" cy="152400"/>
            </a:xfrm>
            <a:prstGeom prst="ellipse">
              <a:avLst/>
            </a:prstGeom>
            <a:solidFill>
              <a:srgbClr val="DA7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cxnSp>
          <p:nvCxnSpPr>
            <p:cNvPr id="485" name="直接连接符 484">
              <a:extLst>
                <a:ext uri="{FF2B5EF4-FFF2-40B4-BE49-F238E27FC236}">
                  <a16:creationId xmlns:a16="http://schemas.microsoft.com/office/drawing/2014/main" id="{FFDD1A98-48BF-F0D5-123A-426CEBE11B9C}"/>
                </a:ext>
              </a:extLst>
            </p:cNvPr>
            <p:cNvCxnSpPr>
              <a:cxnSpLocks/>
              <a:stCxn id="477" idx="6"/>
              <a:endCxn id="479" idx="2"/>
            </p:cNvCxnSpPr>
            <p:nvPr/>
          </p:nvCxnSpPr>
          <p:spPr>
            <a:xfrm flipV="1">
              <a:off x="2609850" y="1701800"/>
              <a:ext cx="165100" cy="9525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6" name="直接连接符 485">
              <a:extLst>
                <a:ext uri="{FF2B5EF4-FFF2-40B4-BE49-F238E27FC236}">
                  <a16:creationId xmlns:a16="http://schemas.microsoft.com/office/drawing/2014/main" id="{C3FBC89E-385B-31CD-C0D3-32A895A92827}"/>
                </a:ext>
              </a:extLst>
            </p:cNvPr>
            <p:cNvCxnSpPr>
              <a:cxnSpLocks/>
              <a:stCxn id="477" idx="6"/>
              <a:endCxn id="480" idx="2"/>
            </p:cNvCxnSpPr>
            <p:nvPr/>
          </p:nvCxnSpPr>
          <p:spPr>
            <a:xfrm>
              <a:off x="2609850" y="1797050"/>
              <a:ext cx="168275" cy="21556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a:extLst>
                <a:ext uri="{FF2B5EF4-FFF2-40B4-BE49-F238E27FC236}">
                  <a16:creationId xmlns:a16="http://schemas.microsoft.com/office/drawing/2014/main" id="{9BA725FC-241F-A481-B12B-A279FEA7DC94}"/>
                </a:ext>
              </a:extLst>
            </p:cNvPr>
            <p:cNvCxnSpPr>
              <a:cxnSpLocks/>
              <a:stCxn id="477" idx="6"/>
              <a:endCxn id="481" idx="2"/>
            </p:cNvCxnSpPr>
            <p:nvPr/>
          </p:nvCxnSpPr>
          <p:spPr>
            <a:xfrm>
              <a:off x="2609850" y="1797050"/>
              <a:ext cx="165100" cy="54637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0" name="直接连接符 489">
              <a:extLst>
                <a:ext uri="{FF2B5EF4-FFF2-40B4-BE49-F238E27FC236}">
                  <a16:creationId xmlns:a16="http://schemas.microsoft.com/office/drawing/2014/main" id="{1BD78A3E-B907-E868-9882-A3B53C2E793D}"/>
                </a:ext>
              </a:extLst>
            </p:cNvPr>
            <p:cNvCxnSpPr>
              <a:cxnSpLocks/>
              <a:stCxn id="478" idx="6"/>
              <a:endCxn id="481" idx="2"/>
            </p:cNvCxnSpPr>
            <p:nvPr/>
          </p:nvCxnSpPr>
          <p:spPr>
            <a:xfrm>
              <a:off x="2609850" y="2192284"/>
              <a:ext cx="165100" cy="15114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1" name="直接连接符 490">
              <a:extLst>
                <a:ext uri="{FF2B5EF4-FFF2-40B4-BE49-F238E27FC236}">
                  <a16:creationId xmlns:a16="http://schemas.microsoft.com/office/drawing/2014/main" id="{7A0674F6-083C-5D41-B247-AE8C4ACE5693}"/>
                </a:ext>
              </a:extLst>
            </p:cNvPr>
            <p:cNvCxnSpPr>
              <a:cxnSpLocks/>
              <a:stCxn id="478" idx="6"/>
              <a:endCxn id="480" idx="2"/>
            </p:cNvCxnSpPr>
            <p:nvPr/>
          </p:nvCxnSpPr>
          <p:spPr>
            <a:xfrm flipV="1">
              <a:off x="2609850" y="2012611"/>
              <a:ext cx="168275" cy="17967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2" name="直接连接符 491">
              <a:extLst>
                <a:ext uri="{FF2B5EF4-FFF2-40B4-BE49-F238E27FC236}">
                  <a16:creationId xmlns:a16="http://schemas.microsoft.com/office/drawing/2014/main" id="{94B5F3F6-7429-062D-71AA-ECA47F8DF2F4}"/>
                </a:ext>
              </a:extLst>
            </p:cNvPr>
            <p:cNvCxnSpPr>
              <a:cxnSpLocks/>
              <a:endCxn id="479" idx="2"/>
            </p:cNvCxnSpPr>
            <p:nvPr/>
          </p:nvCxnSpPr>
          <p:spPr>
            <a:xfrm flipV="1">
              <a:off x="2609850" y="1701800"/>
              <a:ext cx="165100" cy="48204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94" name="矩形: 圆角 493">
            <a:extLst>
              <a:ext uri="{FF2B5EF4-FFF2-40B4-BE49-F238E27FC236}">
                <a16:creationId xmlns:a16="http://schemas.microsoft.com/office/drawing/2014/main" id="{08567048-9DAF-9018-F82C-74C864C4E517}"/>
              </a:ext>
            </a:extLst>
          </p:cNvPr>
          <p:cNvSpPr/>
          <p:nvPr/>
        </p:nvSpPr>
        <p:spPr>
          <a:xfrm>
            <a:off x="667926" y="4328867"/>
            <a:ext cx="2652439" cy="1662347"/>
          </a:xfrm>
          <a:prstGeom prst="roundRect">
            <a:avLst>
              <a:gd name="adj" fmla="val 5780"/>
            </a:avLst>
          </a:prstGeom>
          <a:solidFill>
            <a:srgbClr val="F7B595"/>
          </a:solidFill>
          <a:ln w="12700">
            <a:solidFill>
              <a:schemeClr val="tx1"/>
            </a:solidFill>
            <a:prstDash val="soli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495" name="文本框 494">
            <a:extLst>
              <a:ext uri="{FF2B5EF4-FFF2-40B4-BE49-F238E27FC236}">
                <a16:creationId xmlns:a16="http://schemas.microsoft.com/office/drawing/2014/main" id="{1E1C9770-2A01-913F-20C7-CA1F63D3C186}"/>
              </a:ext>
            </a:extLst>
          </p:cNvPr>
          <p:cNvSpPr txBox="1"/>
          <p:nvPr/>
        </p:nvSpPr>
        <p:spPr>
          <a:xfrm>
            <a:off x="703622" y="5465448"/>
            <a:ext cx="1011815"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Gumbel </a:t>
            </a:r>
          </a:p>
          <a:p>
            <a:pPr algn="ctr"/>
            <a:r>
              <a:rPr lang="en-US" altLang="zh-CN" sz="1400" dirty="0">
                <a:latin typeface="Times New Roman" panose="02020603050405020304" pitchFamily="18" charset="0"/>
                <a:cs typeface="Times New Roman" panose="02020603050405020304" pitchFamily="18" charset="0"/>
              </a:rPr>
              <a:t>distribution</a:t>
            </a:r>
            <a:endParaRPr lang="zh-CN" altLang="en-US" sz="1400" dirty="0">
              <a:latin typeface="Times New Roman" panose="02020603050405020304" pitchFamily="18" charset="0"/>
              <a:cs typeface="Times New Roman" panose="02020603050405020304" pitchFamily="18" charset="0"/>
            </a:endParaRPr>
          </a:p>
        </p:txBody>
      </p:sp>
      <p:sp>
        <p:nvSpPr>
          <p:cNvPr id="496" name="文本框 495">
            <a:extLst>
              <a:ext uri="{FF2B5EF4-FFF2-40B4-BE49-F238E27FC236}">
                <a16:creationId xmlns:a16="http://schemas.microsoft.com/office/drawing/2014/main" id="{AA145AF5-5C67-CF0B-B20D-419CC57C1222}"/>
              </a:ext>
            </a:extLst>
          </p:cNvPr>
          <p:cNvSpPr txBox="1"/>
          <p:nvPr/>
        </p:nvSpPr>
        <p:spPr>
          <a:xfrm>
            <a:off x="1698357" y="5553765"/>
            <a:ext cx="872355" cy="307777"/>
          </a:xfrm>
          <a:prstGeom prst="rect">
            <a:avLst/>
          </a:prstGeom>
          <a:noFill/>
          <a:ln w="19050">
            <a:noFill/>
          </a:ln>
        </p:spPr>
        <p:txBody>
          <a:bodyPr wrap="none" rtlCol="0">
            <a:spAutoFit/>
          </a:bodyPr>
          <a:lstStyle>
            <a:defPPr>
              <a:defRPr lang="en-US"/>
            </a:defPPr>
            <a:lvl1pPr>
              <a:defRPr sz="1600">
                <a:latin typeface="Times New Roman" panose="02020603050405020304" pitchFamily="18" charset="0"/>
                <a:cs typeface="Times New Roman" panose="02020603050405020304" pitchFamily="18" charset="0"/>
              </a:defRPr>
            </a:lvl1pPr>
          </a:lstStyle>
          <a:p>
            <a:pPr algn="r"/>
            <a:r>
              <a:rPr lang="en-US" altLang="zh-CN" sz="1400" dirty="0"/>
              <a:t>Sampling</a:t>
            </a:r>
            <a:endParaRPr lang="zh-CN" altLang="en-US" sz="1400" dirty="0"/>
          </a:p>
        </p:txBody>
      </p:sp>
      <p:sp>
        <p:nvSpPr>
          <p:cNvPr id="508" name="文本框 507">
            <a:extLst>
              <a:ext uri="{FF2B5EF4-FFF2-40B4-BE49-F238E27FC236}">
                <a16:creationId xmlns:a16="http://schemas.microsoft.com/office/drawing/2014/main" id="{F37B1D84-7AA3-9C4E-0ECA-082DE904D198}"/>
              </a:ext>
            </a:extLst>
          </p:cNvPr>
          <p:cNvSpPr txBox="1"/>
          <p:nvPr/>
        </p:nvSpPr>
        <p:spPr>
          <a:xfrm>
            <a:off x="2574880" y="5553765"/>
            <a:ext cx="792205" cy="307777"/>
          </a:xfrm>
          <a:prstGeom prst="rect">
            <a:avLst/>
          </a:prstGeom>
          <a:noFill/>
          <a:ln w="19050">
            <a:noFill/>
          </a:ln>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F73C5FD0-5DDD-81E9-A26C-909938353BFA}"/>
              </a:ext>
            </a:extLst>
          </p:cNvPr>
          <p:cNvGrpSpPr/>
          <p:nvPr/>
        </p:nvGrpSpPr>
        <p:grpSpPr>
          <a:xfrm>
            <a:off x="1910411" y="2407853"/>
            <a:ext cx="1418366" cy="1075416"/>
            <a:chOff x="1481814" y="1951854"/>
            <a:chExt cx="1418366" cy="1075416"/>
          </a:xfrm>
        </p:grpSpPr>
        <p:sp>
          <p:nvSpPr>
            <p:cNvPr id="595" name="矩形: 圆角 594">
              <a:extLst>
                <a:ext uri="{FF2B5EF4-FFF2-40B4-BE49-F238E27FC236}">
                  <a16:creationId xmlns:a16="http://schemas.microsoft.com/office/drawing/2014/main" id="{30900198-5789-340B-8837-A85EFC65CBE8}"/>
                </a:ext>
              </a:extLst>
            </p:cNvPr>
            <p:cNvSpPr/>
            <p:nvPr/>
          </p:nvSpPr>
          <p:spPr>
            <a:xfrm>
              <a:off x="1481814" y="1951854"/>
              <a:ext cx="1418366" cy="1075416"/>
            </a:xfrm>
            <a:prstGeom prst="roundRect">
              <a:avLst>
                <a:gd name="adj" fmla="val 6214"/>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596" name="组合 595">
              <a:extLst>
                <a:ext uri="{FF2B5EF4-FFF2-40B4-BE49-F238E27FC236}">
                  <a16:creationId xmlns:a16="http://schemas.microsoft.com/office/drawing/2014/main" id="{CB1CAFEE-3F2A-7871-47A4-47AAA2F4D4E0}"/>
                </a:ext>
              </a:extLst>
            </p:cNvPr>
            <p:cNvGrpSpPr>
              <a:grpSpLocks noChangeAspect="1"/>
            </p:cNvGrpSpPr>
            <p:nvPr/>
          </p:nvGrpSpPr>
          <p:grpSpPr>
            <a:xfrm>
              <a:off x="1559411" y="2035266"/>
              <a:ext cx="667582" cy="900000"/>
              <a:chOff x="952500" y="1530350"/>
              <a:chExt cx="857250" cy="1155700"/>
            </a:xfrm>
          </p:grpSpPr>
          <p:sp>
            <p:nvSpPr>
              <p:cNvPr id="597" name="矩形: 圆角 596">
                <a:extLst>
                  <a:ext uri="{FF2B5EF4-FFF2-40B4-BE49-F238E27FC236}">
                    <a16:creationId xmlns:a16="http://schemas.microsoft.com/office/drawing/2014/main" id="{99727FE0-42A6-6EE3-09FF-034BC8101508}"/>
                  </a:ext>
                </a:extLst>
              </p:cNvPr>
              <p:cNvSpPr/>
              <p:nvPr/>
            </p:nvSpPr>
            <p:spPr>
              <a:xfrm>
                <a:off x="952500" y="1530350"/>
                <a:ext cx="857250" cy="1155700"/>
              </a:xfrm>
              <a:prstGeom prst="roundRect">
                <a:avLst>
                  <a:gd name="adj" fmla="val 6000"/>
                </a:avLst>
              </a:prstGeom>
              <a:solidFill>
                <a:srgbClr val="F5EEE6"/>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598" name="椭圆 597">
                <a:extLst>
                  <a:ext uri="{FF2B5EF4-FFF2-40B4-BE49-F238E27FC236}">
                    <a16:creationId xmlns:a16="http://schemas.microsoft.com/office/drawing/2014/main" id="{E2ECCA07-F286-5582-A18F-BCF1C9B73C13}"/>
                  </a:ext>
                </a:extLst>
              </p:cNvPr>
              <p:cNvSpPr/>
              <p:nvPr/>
            </p:nvSpPr>
            <p:spPr>
              <a:xfrm>
                <a:off x="1320207" y="1839067"/>
                <a:ext cx="72000" cy="72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599" name="椭圆 598">
                <a:extLst>
                  <a:ext uri="{FF2B5EF4-FFF2-40B4-BE49-F238E27FC236}">
                    <a16:creationId xmlns:a16="http://schemas.microsoft.com/office/drawing/2014/main" id="{5BC97604-1191-3DBD-8885-528FE69BF038}"/>
                  </a:ext>
                </a:extLst>
              </p:cNvPr>
              <p:cNvSpPr/>
              <p:nvPr/>
            </p:nvSpPr>
            <p:spPr>
              <a:xfrm>
                <a:off x="1326156" y="2212174"/>
                <a:ext cx="72000" cy="7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00" name="椭圆 599">
                <a:extLst>
                  <a:ext uri="{FF2B5EF4-FFF2-40B4-BE49-F238E27FC236}">
                    <a16:creationId xmlns:a16="http://schemas.microsoft.com/office/drawing/2014/main" id="{EAB9DC38-7EF1-EB42-6411-47E7135664CC}"/>
                  </a:ext>
                </a:extLst>
              </p:cNvPr>
              <p:cNvSpPr/>
              <p:nvPr/>
            </p:nvSpPr>
            <p:spPr>
              <a:xfrm>
                <a:off x="1202821" y="2002067"/>
                <a:ext cx="72000" cy="7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01" name="椭圆 600">
                <a:extLst>
                  <a:ext uri="{FF2B5EF4-FFF2-40B4-BE49-F238E27FC236}">
                    <a16:creationId xmlns:a16="http://schemas.microsoft.com/office/drawing/2014/main" id="{E391BBC4-51DE-34B1-47D1-C3A9DF8C146A}"/>
                  </a:ext>
                </a:extLst>
              </p:cNvPr>
              <p:cNvSpPr/>
              <p:nvPr/>
            </p:nvSpPr>
            <p:spPr>
              <a:xfrm>
                <a:off x="1211856" y="2518947"/>
                <a:ext cx="72000" cy="7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602" name="椭圆 601">
                <a:extLst>
                  <a:ext uri="{FF2B5EF4-FFF2-40B4-BE49-F238E27FC236}">
                    <a16:creationId xmlns:a16="http://schemas.microsoft.com/office/drawing/2014/main" id="{D10212AA-F621-5CDD-162D-0257355F64E2}"/>
                  </a:ext>
                </a:extLst>
              </p:cNvPr>
              <p:cNvSpPr/>
              <p:nvPr/>
            </p:nvSpPr>
            <p:spPr>
              <a:xfrm>
                <a:off x="1084323" y="2125374"/>
                <a:ext cx="72000" cy="7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03" name="椭圆 602">
                <a:extLst>
                  <a:ext uri="{FF2B5EF4-FFF2-40B4-BE49-F238E27FC236}">
                    <a16:creationId xmlns:a16="http://schemas.microsoft.com/office/drawing/2014/main" id="{ECF5015F-C1C3-E45F-F04D-9701CE7A0141}"/>
                  </a:ext>
                </a:extLst>
              </p:cNvPr>
              <p:cNvSpPr/>
              <p:nvPr/>
            </p:nvSpPr>
            <p:spPr>
              <a:xfrm flipH="1">
                <a:off x="1445692" y="2002434"/>
                <a:ext cx="72000" cy="7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11" name="椭圆 610">
                <a:extLst>
                  <a:ext uri="{FF2B5EF4-FFF2-40B4-BE49-F238E27FC236}">
                    <a16:creationId xmlns:a16="http://schemas.microsoft.com/office/drawing/2014/main" id="{AEB5AA89-1833-79E6-9D45-62A16DBCAB01}"/>
                  </a:ext>
                </a:extLst>
              </p:cNvPr>
              <p:cNvSpPr/>
              <p:nvPr/>
            </p:nvSpPr>
            <p:spPr>
              <a:xfrm flipH="1">
                <a:off x="1433483" y="2528840"/>
                <a:ext cx="72000" cy="7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12" name="椭圆 611">
                <a:extLst>
                  <a:ext uri="{FF2B5EF4-FFF2-40B4-BE49-F238E27FC236}">
                    <a16:creationId xmlns:a16="http://schemas.microsoft.com/office/drawing/2014/main" id="{3679D800-EFBC-0489-3732-BB765510500B}"/>
                  </a:ext>
                </a:extLst>
              </p:cNvPr>
              <p:cNvSpPr/>
              <p:nvPr/>
            </p:nvSpPr>
            <p:spPr>
              <a:xfrm flipH="1">
                <a:off x="1564190" y="2125741"/>
                <a:ext cx="72000" cy="7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13" name="椭圆 612">
                <a:extLst>
                  <a:ext uri="{FF2B5EF4-FFF2-40B4-BE49-F238E27FC236}">
                    <a16:creationId xmlns:a16="http://schemas.microsoft.com/office/drawing/2014/main" id="{1EF0DEFF-D8D4-4A1B-F7BF-C132EF656FCC}"/>
                  </a:ext>
                </a:extLst>
              </p:cNvPr>
              <p:cNvSpPr/>
              <p:nvPr/>
            </p:nvSpPr>
            <p:spPr>
              <a:xfrm>
                <a:off x="1229157" y="2349597"/>
                <a:ext cx="72000" cy="7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25" name="椭圆 624">
                <a:extLst>
                  <a:ext uri="{FF2B5EF4-FFF2-40B4-BE49-F238E27FC236}">
                    <a16:creationId xmlns:a16="http://schemas.microsoft.com/office/drawing/2014/main" id="{64644BBC-FE9A-B598-918C-C3254694B3BC}"/>
                  </a:ext>
                </a:extLst>
              </p:cNvPr>
              <p:cNvSpPr/>
              <p:nvPr/>
            </p:nvSpPr>
            <p:spPr>
              <a:xfrm>
                <a:off x="1415499" y="2350491"/>
                <a:ext cx="72000" cy="7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cxnSp>
            <p:nvCxnSpPr>
              <p:cNvPr id="626" name="直接箭头连接符 625">
                <a:extLst>
                  <a:ext uri="{FF2B5EF4-FFF2-40B4-BE49-F238E27FC236}">
                    <a16:creationId xmlns:a16="http://schemas.microsoft.com/office/drawing/2014/main" id="{93AE1873-9406-972E-D5EF-3E6AA6A90E9A}"/>
                  </a:ext>
                </a:extLst>
              </p:cNvPr>
              <p:cNvCxnSpPr>
                <a:cxnSpLocks/>
                <a:stCxn id="600" idx="7"/>
                <a:endCxn id="598" idx="3"/>
              </p:cNvCxnSpPr>
              <p:nvPr/>
            </p:nvCxnSpPr>
            <p:spPr>
              <a:xfrm flipV="1">
                <a:off x="1264277" y="1900523"/>
                <a:ext cx="66474" cy="11208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直接箭头连接符 626">
                <a:extLst>
                  <a:ext uri="{FF2B5EF4-FFF2-40B4-BE49-F238E27FC236}">
                    <a16:creationId xmlns:a16="http://schemas.microsoft.com/office/drawing/2014/main" id="{00BF1B11-7101-131F-4A07-A229000A1D81}"/>
                  </a:ext>
                </a:extLst>
              </p:cNvPr>
              <p:cNvCxnSpPr>
                <a:cxnSpLocks/>
                <a:stCxn id="603" idx="7"/>
                <a:endCxn id="598" idx="5"/>
              </p:cNvCxnSpPr>
              <p:nvPr/>
            </p:nvCxnSpPr>
            <p:spPr>
              <a:xfrm flipH="1" flipV="1">
                <a:off x="1381663" y="1900523"/>
                <a:ext cx="74573" cy="11245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8" name="直接箭头连接符 627">
                <a:extLst>
                  <a:ext uri="{FF2B5EF4-FFF2-40B4-BE49-F238E27FC236}">
                    <a16:creationId xmlns:a16="http://schemas.microsoft.com/office/drawing/2014/main" id="{49818677-97E8-D7B2-7985-C6608B082CD1}"/>
                  </a:ext>
                </a:extLst>
              </p:cNvPr>
              <p:cNvCxnSpPr>
                <a:cxnSpLocks/>
                <a:stCxn id="599" idx="0"/>
                <a:endCxn id="598" idx="4"/>
              </p:cNvCxnSpPr>
              <p:nvPr/>
            </p:nvCxnSpPr>
            <p:spPr>
              <a:xfrm flipH="1" flipV="1">
                <a:off x="1356207" y="1911067"/>
                <a:ext cx="5949" cy="30110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直接箭头连接符 628">
                <a:extLst>
                  <a:ext uri="{FF2B5EF4-FFF2-40B4-BE49-F238E27FC236}">
                    <a16:creationId xmlns:a16="http://schemas.microsoft.com/office/drawing/2014/main" id="{7BB2C03E-EA82-50F6-ADFE-4FD4A5C1ABBB}"/>
                  </a:ext>
                </a:extLst>
              </p:cNvPr>
              <p:cNvCxnSpPr>
                <a:cxnSpLocks/>
                <a:stCxn id="613" idx="0"/>
                <a:endCxn id="598" idx="4"/>
              </p:cNvCxnSpPr>
              <p:nvPr/>
            </p:nvCxnSpPr>
            <p:spPr>
              <a:xfrm flipV="1">
                <a:off x="1265157" y="1911067"/>
                <a:ext cx="91050" cy="43853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直接箭头连接符 629">
                <a:extLst>
                  <a:ext uri="{FF2B5EF4-FFF2-40B4-BE49-F238E27FC236}">
                    <a16:creationId xmlns:a16="http://schemas.microsoft.com/office/drawing/2014/main" id="{564C6B01-D4FB-1388-B66B-BAD403C89A31}"/>
                  </a:ext>
                </a:extLst>
              </p:cNvPr>
              <p:cNvCxnSpPr>
                <a:cxnSpLocks/>
                <a:stCxn id="625" idx="0"/>
                <a:endCxn id="598" idx="4"/>
              </p:cNvCxnSpPr>
              <p:nvPr/>
            </p:nvCxnSpPr>
            <p:spPr>
              <a:xfrm flipH="1" flipV="1">
                <a:off x="1356207" y="1911067"/>
                <a:ext cx="95292" cy="43942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连接符: 曲线 630">
                <a:extLst>
                  <a:ext uri="{FF2B5EF4-FFF2-40B4-BE49-F238E27FC236}">
                    <a16:creationId xmlns:a16="http://schemas.microsoft.com/office/drawing/2014/main" id="{01C9B2A1-E832-1F0D-6C00-5762DA4DEB95}"/>
                  </a:ext>
                </a:extLst>
              </p:cNvPr>
              <p:cNvCxnSpPr>
                <a:cxnSpLocks/>
                <a:stCxn id="602" idx="2"/>
                <a:endCxn id="598" idx="2"/>
              </p:cNvCxnSpPr>
              <p:nvPr/>
            </p:nvCxnSpPr>
            <p:spPr>
              <a:xfrm rot="10800000" flipH="1">
                <a:off x="1084323" y="1875068"/>
                <a:ext cx="235884" cy="286307"/>
              </a:xfrm>
              <a:prstGeom prst="curvedConnector3">
                <a:avLst>
                  <a:gd name="adj1" fmla="val -44418"/>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连接符: 曲线 634">
                <a:extLst>
                  <a:ext uri="{FF2B5EF4-FFF2-40B4-BE49-F238E27FC236}">
                    <a16:creationId xmlns:a16="http://schemas.microsoft.com/office/drawing/2014/main" id="{36DF51B8-FA2A-1F57-7FC5-1D81BFA37E65}"/>
                  </a:ext>
                </a:extLst>
              </p:cNvPr>
              <p:cNvCxnSpPr>
                <a:cxnSpLocks/>
                <a:stCxn id="612" idx="2"/>
                <a:endCxn id="598" idx="6"/>
              </p:cNvCxnSpPr>
              <p:nvPr/>
            </p:nvCxnSpPr>
            <p:spPr>
              <a:xfrm flipH="1" flipV="1">
                <a:off x="1392207" y="1875067"/>
                <a:ext cx="243983" cy="286674"/>
              </a:xfrm>
              <a:prstGeom prst="curvedConnector3">
                <a:avLst>
                  <a:gd name="adj1" fmla="val -49776"/>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连接符: 曲线 647">
                <a:extLst>
                  <a:ext uri="{FF2B5EF4-FFF2-40B4-BE49-F238E27FC236}">
                    <a16:creationId xmlns:a16="http://schemas.microsoft.com/office/drawing/2014/main" id="{C4747879-D4D2-47EC-AD71-159397E55DAE}"/>
                  </a:ext>
                </a:extLst>
              </p:cNvPr>
              <p:cNvCxnSpPr>
                <a:cxnSpLocks/>
                <a:stCxn id="601" idx="2"/>
                <a:endCxn id="598" idx="1"/>
              </p:cNvCxnSpPr>
              <p:nvPr/>
            </p:nvCxnSpPr>
            <p:spPr>
              <a:xfrm rot="10800000" flipH="1">
                <a:off x="1211855" y="1849611"/>
                <a:ext cx="118895" cy="705336"/>
              </a:xfrm>
              <a:prstGeom prst="curvedConnector4">
                <a:avLst>
                  <a:gd name="adj1" fmla="val -122171"/>
                  <a:gd name="adj2" fmla="val 125465"/>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连接符: 曲线 651">
                <a:extLst>
                  <a:ext uri="{FF2B5EF4-FFF2-40B4-BE49-F238E27FC236}">
                    <a16:creationId xmlns:a16="http://schemas.microsoft.com/office/drawing/2014/main" id="{F0E860FE-8789-C374-268A-F96B1AD08FDC}"/>
                  </a:ext>
                </a:extLst>
              </p:cNvPr>
              <p:cNvCxnSpPr>
                <a:cxnSpLocks/>
                <a:stCxn id="611" idx="2"/>
                <a:endCxn id="598" idx="7"/>
              </p:cNvCxnSpPr>
              <p:nvPr/>
            </p:nvCxnSpPr>
            <p:spPr>
              <a:xfrm flipH="1" flipV="1">
                <a:off x="1381663" y="1849611"/>
                <a:ext cx="123820" cy="715229"/>
              </a:xfrm>
              <a:prstGeom prst="curvedConnector4">
                <a:avLst>
                  <a:gd name="adj1" fmla="val -126929"/>
                  <a:gd name="adj2" fmla="val 124446"/>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3" name="组合 652">
              <a:extLst>
                <a:ext uri="{FF2B5EF4-FFF2-40B4-BE49-F238E27FC236}">
                  <a16:creationId xmlns:a16="http://schemas.microsoft.com/office/drawing/2014/main" id="{D0854F5B-E0B9-8C06-8677-34F0A933BCA5}"/>
                </a:ext>
              </a:extLst>
            </p:cNvPr>
            <p:cNvGrpSpPr>
              <a:grpSpLocks noChangeAspect="1"/>
            </p:cNvGrpSpPr>
            <p:nvPr/>
          </p:nvGrpSpPr>
          <p:grpSpPr>
            <a:xfrm>
              <a:off x="2357117" y="2035266"/>
              <a:ext cx="462283" cy="900000"/>
              <a:chOff x="2410213" y="1435247"/>
              <a:chExt cx="593623" cy="1155700"/>
            </a:xfrm>
          </p:grpSpPr>
          <p:sp>
            <p:nvSpPr>
              <p:cNvPr id="654" name="矩形: 圆角 653">
                <a:extLst>
                  <a:ext uri="{FF2B5EF4-FFF2-40B4-BE49-F238E27FC236}">
                    <a16:creationId xmlns:a16="http://schemas.microsoft.com/office/drawing/2014/main" id="{E187F583-9159-5A70-F98A-3CE28DF8AD47}"/>
                  </a:ext>
                </a:extLst>
              </p:cNvPr>
              <p:cNvSpPr/>
              <p:nvPr/>
            </p:nvSpPr>
            <p:spPr>
              <a:xfrm>
                <a:off x="2410213" y="1435247"/>
                <a:ext cx="593623" cy="1155700"/>
              </a:xfrm>
              <a:prstGeom prst="roundRect">
                <a:avLst>
                  <a:gd name="adj" fmla="val 8965"/>
                </a:avLst>
              </a:prstGeom>
              <a:solidFill>
                <a:srgbClr val="F5EEE6"/>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655" name="椭圆 654">
                <a:extLst>
                  <a:ext uri="{FF2B5EF4-FFF2-40B4-BE49-F238E27FC236}">
                    <a16:creationId xmlns:a16="http://schemas.microsoft.com/office/drawing/2014/main" id="{C77D2F95-B6E6-233C-B50B-502A089580B8}"/>
                  </a:ext>
                </a:extLst>
              </p:cNvPr>
              <p:cNvSpPr/>
              <p:nvPr/>
            </p:nvSpPr>
            <p:spPr>
              <a:xfrm>
                <a:off x="2457450" y="172085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56" name="椭圆 655">
                <a:extLst>
                  <a:ext uri="{FF2B5EF4-FFF2-40B4-BE49-F238E27FC236}">
                    <a16:creationId xmlns:a16="http://schemas.microsoft.com/office/drawing/2014/main" id="{8149BBD7-7104-D5BA-7B18-88F30F04C2B6}"/>
                  </a:ext>
                </a:extLst>
              </p:cNvPr>
              <p:cNvSpPr/>
              <p:nvPr/>
            </p:nvSpPr>
            <p:spPr>
              <a:xfrm>
                <a:off x="2457450" y="2116084"/>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58" name="椭圆 657">
                <a:extLst>
                  <a:ext uri="{FF2B5EF4-FFF2-40B4-BE49-F238E27FC236}">
                    <a16:creationId xmlns:a16="http://schemas.microsoft.com/office/drawing/2014/main" id="{B0DD9855-2475-7C59-53EF-28FD0CB4C71D}"/>
                  </a:ext>
                </a:extLst>
              </p:cNvPr>
              <p:cNvSpPr/>
              <p:nvPr/>
            </p:nvSpPr>
            <p:spPr>
              <a:xfrm>
                <a:off x="2774950" y="1625600"/>
                <a:ext cx="152400" cy="15240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59" name="椭圆 658">
                <a:extLst>
                  <a:ext uri="{FF2B5EF4-FFF2-40B4-BE49-F238E27FC236}">
                    <a16:creationId xmlns:a16="http://schemas.microsoft.com/office/drawing/2014/main" id="{7345801D-6E94-7D0A-375C-73E76649A8E3}"/>
                  </a:ext>
                </a:extLst>
              </p:cNvPr>
              <p:cNvSpPr/>
              <p:nvPr/>
            </p:nvSpPr>
            <p:spPr>
              <a:xfrm>
                <a:off x="2778125" y="1936411"/>
                <a:ext cx="152400" cy="15240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663" name="椭圆 662">
                <a:extLst>
                  <a:ext uri="{FF2B5EF4-FFF2-40B4-BE49-F238E27FC236}">
                    <a16:creationId xmlns:a16="http://schemas.microsoft.com/office/drawing/2014/main" id="{B77414A1-48D4-D817-A253-428393C90DE1}"/>
                  </a:ext>
                </a:extLst>
              </p:cNvPr>
              <p:cNvSpPr/>
              <p:nvPr/>
            </p:nvSpPr>
            <p:spPr>
              <a:xfrm>
                <a:off x="2774950" y="2267224"/>
                <a:ext cx="152400" cy="15240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cxnSp>
            <p:nvCxnSpPr>
              <p:cNvPr id="664" name="直接连接符 663">
                <a:extLst>
                  <a:ext uri="{FF2B5EF4-FFF2-40B4-BE49-F238E27FC236}">
                    <a16:creationId xmlns:a16="http://schemas.microsoft.com/office/drawing/2014/main" id="{C1E762EE-1EE0-B397-6F44-24917BA455F3}"/>
                  </a:ext>
                </a:extLst>
              </p:cNvPr>
              <p:cNvCxnSpPr>
                <a:cxnSpLocks/>
                <a:stCxn id="655" idx="6"/>
                <a:endCxn id="658" idx="2"/>
              </p:cNvCxnSpPr>
              <p:nvPr/>
            </p:nvCxnSpPr>
            <p:spPr>
              <a:xfrm flipV="1">
                <a:off x="2609850" y="1701800"/>
                <a:ext cx="165100" cy="9525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5" name="直接连接符 664">
                <a:extLst>
                  <a:ext uri="{FF2B5EF4-FFF2-40B4-BE49-F238E27FC236}">
                    <a16:creationId xmlns:a16="http://schemas.microsoft.com/office/drawing/2014/main" id="{5A9F4790-9A63-1C26-558F-2316602B6571}"/>
                  </a:ext>
                </a:extLst>
              </p:cNvPr>
              <p:cNvCxnSpPr>
                <a:cxnSpLocks/>
                <a:stCxn id="655" idx="6"/>
                <a:endCxn id="659" idx="2"/>
              </p:cNvCxnSpPr>
              <p:nvPr/>
            </p:nvCxnSpPr>
            <p:spPr>
              <a:xfrm>
                <a:off x="2609850" y="1797050"/>
                <a:ext cx="168275" cy="21556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6" name="直接连接符 665">
                <a:extLst>
                  <a:ext uri="{FF2B5EF4-FFF2-40B4-BE49-F238E27FC236}">
                    <a16:creationId xmlns:a16="http://schemas.microsoft.com/office/drawing/2014/main" id="{9C2D8E5C-78C6-D046-8DF9-655D64691E5C}"/>
                  </a:ext>
                </a:extLst>
              </p:cNvPr>
              <p:cNvCxnSpPr>
                <a:cxnSpLocks/>
                <a:stCxn id="655" idx="6"/>
                <a:endCxn id="663" idx="2"/>
              </p:cNvCxnSpPr>
              <p:nvPr/>
            </p:nvCxnSpPr>
            <p:spPr>
              <a:xfrm>
                <a:off x="2609850" y="1797050"/>
                <a:ext cx="165100" cy="54637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2" name="直接连接符 671">
                <a:extLst>
                  <a:ext uri="{FF2B5EF4-FFF2-40B4-BE49-F238E27FC236}">
                    <a16:creationId xmlns:a16="http://schemas.microsoft.com/office/drawing/2014/main" id="{4989629B-CBE0-B8DF-8EE6-4E3384A6295A}"/>
                  </a:ext>
                </a:extLst>
              </p:cNvPr>
              <p:cNvCxnSpPr>
                <a:cxnSpLocks/>
                <a:stCxn id="656" idx="6"/>
                <a:endCxn id="663" idx="2"/>
              </p:cNvCxnSpPr>
              <p:nvPr/>
            </p:nvCxnSpPr>
            <p:spPr>
              <a:xfrm>
                <a:off x="2609850" y="2192284"/>
                <a:ext cx="165100" cy="15114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8" name="直接连接符 677">
                <a:extLst>
                  <a:ext uri="{FF2B5EF4-FFF2-40B4-BE49-F238E27FC236}">
                    <a16:creationId xmlns:a16="http://schemas.microsoft.com/office/drawing/2014/main" id="{428201B8-E840-5F28-514F-821F1C54C308}"/>
                  </a:ext>
                </a:extLst>
              </p:cNvPr>
              <p:cNvCxnSpPr>
                <a:cxnSpLocks/>
                <a:stCxn id="656" idx="6"/>
                <a:endCxn id="659" idx="2"/>
              </p:cNvCxnSpPr>
              <p:nvPr/>
            </p:nvCxnSpPr>
            <p:spPr>
              <a:xfrm flipV="1">
                <a:off x="2609850" y="2012611"/>
                <a:ext cx="168275" cy="17967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5" name="直接连接符 684">
                <a:extLst>
                  <a:ext uri="{FF2B5EF4-FFF2-40B4-BE49-F238E27FC236}">
                    <a16:creationId xmlns:a16="http://schemas.microsoft.com/office/drawing/2014/main" id="{997C75C4-3183-29A6-FBC3-714D10421A47}"/>
                  </a:ext>
                </a:extLst>
              </p:cNvPr>
              <p:cNvCxnSpPr>
                <a:cxnSpLocks/>
                <a:endCxn id="658" idx="2"/>
              </p:cNvCxnSpPr>
              <p:nvPr/>
            </p:nvCxnSpPr>
            <p:spPr>
              <a:xfrm flipV="1">
                <a:off x="2609850" y="1701800"/>
                <a:ext cx="165100" cy="48204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686" name="直接箭头连接符 685">
            <a:extLst>
              <a:ext uri="{FF2B5EF4-FFF2-40B4-BE49-F238E27FC236}">
                <a16:creationId xmlns:a16="http://schemas.microsoft.com/office/drawing/2014/main" id="{395FEA9A-FB64-EF40-BDB7-E985DF0A5EAE}"/>
              </a:ext>
            </a:extLst>
          </p:cNvPr>
          <p:cNvCxnSpPr>
            <a:cxnSpLocks/>
            <a:stCxn id="597" idx="3"/>
            <a:endCxn id="654" idx="1"/>
          </p:cNvCxnSpPr>
          <p:nvPr/>
        </p:nvCxnSpPr>
        <p:spPr>
          <a:xfrm>
            <a:off x="2655590" y="2941265"/>
            <a:ext cx="1301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4" name="组合 733">
            <a:extLst>
              <a:ext uri="{FF2B5EF4-FFF2-40B4-BE49-F238E27FC236}">
                <a16:creationId xmlns:a16="http://schemas.microsoft.com/office/drawing/2014/main" id="{37A64E7F-A5D3-ADCB-A50F-2514757EED03}"/>
              </a:ext>
            </a:extLst>
          </p:cNvPr>
          <p:cNvGrpSpPr/>
          <p:nvPr/>
        </p:nvGrpSpPr>
        <p:grpSpPr>
          <a:xfrm>
            <a:off x="4931145" y="3976243"/>
            <a:ext cx="198120" cy="198120"/>
            <a:chOff x="8084820" y="4953000"/>
            <a:chExt cx="198120" cy="198120"/>
          </a:xfrm>
        </p:grpSpPr>
        <p:sp>
          <p:nvSpPr>
            <p:cNvPr id="742" name="椭圆 741">
              <a:extLst>
                <a:ext uri="{FF2B5EF4-FFF2-40B4-BE49-F238E27FC236}">
                  <a16:creationId xmlns:a16="http://schemas.microsoft.com/office/drawing/2014/main" id="{F22029D4-0FC1-776E-59CB-08DA1BB9D5B3}"/>
                </a:ext>
              </a:extLst>
            </p:cNvPr>
            <p:cNvSpPr/>
            <p:nvPr/>
          </p:nvSpPr>
          <p:spPr>
            <a:xfrm>
              <a:off x="8084820" y="4953000"/>
              <a:ext cx="198120" cy="19812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3" name="直接连接符 742">
              <a:extLst>
                <a:ext uri="{FF2B5EF4-FFF2-40B4-BE49-F238E27FC236}">
                  <a16:creationId xmlns:a16="http://schemas.microsoft.com/office/drawing/2014/main" id="{72A3E88A-1BBC-5F1B-CA86-354C49F52AA0}"/>
                </a:ext>
              </a:extLst>
            </p:cNvPr>
            <p:cNvCxnSpPr>
              <a:stCxn id="742" idx="1"/>
              <a:endCxn id="742" idx="5"/>
            </p:cNvCxnSpPr>
            <p:nvPr/>
          </p:nvCxnSpPr>
          <p:spPr>
            <a:xfrm>
              <a:off x="8113834" y="4982014"/>
              <a:ext cx="140092" cy="140092"/>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46" name="直接连接符 745">
              <a:extLst>
                <a:ext uri="{FF2B5EF4-FFF2-40B4-BE49-F238E27FC236}">
                  <a16:creationId xmlns:a16="http://schemas.microsoft.com/office/drawing/2014/main" id="{EA1472CB-E7E7-21B4-A5C3-3ACC34A27008}"/>
                </a:ext>
              </a:extLst>
            </p:cNvPr>
            <p:cNvCxnSpPr>
              <a:stCxn id="742" idx="7"/>
              <a:endCxn id="742" idx="3"/>
            </p:cNvCxnSpPr>
            <p:nvPr/>
          </p:nvCxnSpPr>
          <p:spPr>
            <a:xfrm flipH="1">
              <a:off x="8113834" y="4982014"/>
              <a:ext cx="140092" cy="140092"/>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51" name="直接箭头连接符 750">
            <a:extLst>
              <a:ext uri="{FF2B5EF4-FFF2-40B4-BE49-F238E27FC236}">
                <a16:creationId xmlns:a16="http://schemas.microsoft.com/office/drawing/2014/main" id="{96B13F10-D9EE-ABA6-40B7-4DD1E69A769A}"/>
              </a:ext>
            </a:extLst>
          </p:cNvPr>
          <p:cNvCxnSpPr>
            <a:cxnSpLocks/>
            <a:stCxn id="742" idx="6"/>
            <a:endCxn id="468" idx="1"/>
          </p:cNvCxnSpPr>
          <p:nvPr/>
        </p:nvCxnSpPr>
        <p:spPr>
          <a:xfrm>
            <a:off x="5129265" y="4075303"/>
            <a:ext cx="2398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2" name="矩形: 圆角 771">
            <a:extLst>
              <a:ext uri="{FF2B5EF4-FFF2-40B4-BE49-F238E27FC236}">
                <a16:creationId xmlns:a16="http://schemas.microsoft.com/office/drawing/2014/main" id="{B3479482-D875-B524-DDC4-E27E15FACC45}"/>
              </a:ext>
            </a:extLst>
          </p:cNvPr>
          <p:cNvSpPr/>
          <p:nvPr/>
        </p:nvSpPr>
        <p:spPr>
          <a:xfrm>
            <a:off x="3687257" y="2586520"/>
            <a:ext cx="1013713" cy="242223"/>
          </a:xfrm>
          <a:prstGeom prst="roundRect">
            <a:avLst/>
          </a:prstGeom>
          <a:no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73" name="矩形: 圆角 772">
            <a:extLst>
              <a:ext uri="{FF2B5EF4-FFF2-40B4-BE49-F238E27FC236}">
                <a16:creationId xmlns:a16="http://schemas.microsoft.com/office/drawing/2014/main" id="{3A0E5571-2DEB-971B-BE58-25C11E7E30C5}"/>
              </a:ext>
            </a:extLst>
          </p:cNvPr>
          <p:cNvSpPr/>
          <p:nvPr/>
        </p:nvSpPr>
        <p:spPr>
          <a:xfrm>
            <a:off x="5313887" y="3487729"/>
            <a:ext cx="1013713" cy="242223"/>
          </a:xfrm>
          <a:prstGeom prst="roundRect">
            <a:avLst/>
          </a:prstGeom>
          <a:no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775" name="连接符: 肘形 774">
            <a:extLst>
              <a:ext uri="{FF2B5EF4-FFF2-40B4-BE49-F238E27FC236}">
                <a16:creationId xmlns:a16="http://schemas.microsoft.com/office/drawing/2014/main" id="{17D73A5F-F0DE-2731-F3E5-CB735B9F6D36}"/>
              </a:ext>
            </a:extLst>
          </p:cNvPr>
          <p:cNvCxnSpPr>
            <a:cxnSpLocks/>
            <a:stCxn id="464" idx="3"/>
            <a:endCxn id="742" idx="4"/>
          </p:cNvCxnSpPr>
          <p:nvPr/>
        </p:nvCxnSpPr>
        <p:spPr>
          <a:xfrm flipV="1">
            <a:off x="4516633" y="4174363"/>
            <a:ext cx="513572" cy="100684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6" name="连接符: 肘形 775">
            <a:extLst>
              <a:ext uri="{FF2B5EF4-FFF2-40B4-BE49-F238E27FC236}">
                <a16:creationId xmlns:a16="http://schemas.microsoft.com/office/drawing/2014/main" id="{76BD99E7-41D4-E9A9-27E9-65B5815C3C5E}"/>
              </a:ext>
            </a:extLst>
          </p:cNvPr>
          <p:cNvCxnSpPr>
            <a:cxnSpLocks/>
            <a:stCxn id="457" idx="3"/>
            <a:endCxn id="742" idx="0"/>
          </p:cNvCxnSpPr>
          <p:nvPr/>
        </p:nvCxnSpPr>
        <p:spPr>
          <a:xfrm>
            <a:off x="4645482" y="2970145"/>
            <a:ext cx="384723" cy="100609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7" name="直接箭头连接符 776">
            <a:extLst>
              <a:ext uri="{FF2B5EF4-FFF2-40B4-BE49-F238E27FC236}">
                <a16:creationId xmlns:a16="http://schemas.microsoft.com/office/drawing/2014/main" id="{7102C5C7-6E55-F798-9F10-BDAB6C0F41E4}"/>
              </a:ext>
            </a:extLst>
          </p:cNvPr>
          <p:cNvCxnSpPr>
            <a:cxnSpLocks/>
            <a:stCxn id="494" idx="3"/>
          </p:cNvCxnSpPr>
          <p:nvPr/>
        </p:nvCxnSpPr>
        <p:spPr>
          <a:xfrm flipV="1">
            <a:off x="3320365" y="4711949"/>
            <a:ext cx="556611" cy="4480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8" name="直接箭头连接符 777">
            <a:extLst>
              <a:ext uri="{FF2B5EF4-FFF2-40B4-BE49-F238E27FC236}">
                <a16:creationId xmlns:a16="http://schemas.microsoft.com/office/drawing/2014/main" id="{217C3602-87B0-4394-0EED-A7AAC83D4528}"/>
              </a:ext>
            </a:extLst>
          </p:cNvPr>
          <p:cNvCxnSpPr>
            <a:cxnSpLocks/>
            <a:stCxn id="494" idx="3"/>
          </p:cNvCxnSpPr>
          <p:nvPr/>
        </p:nvCxnSpPr>
        <p:spPr>
          <a:xfrm flipV="1">
            <a:off x="3320365" y="4857128"/>
            <a:ext cx="556611" cy="3029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9" name="直接箭头连接符 778">
            <a:extLst>
              <a:ext uri="{FF2B5EF4-FFF2-40B4-BE49-F238E27FC236}">
                <a16:creationId xmlns:a16="http://schemas.microsoft.com/office/drawing/2014/main" id="{ABB163B2-AAC7-0C46-5828-D3FCA1BB6BA8}"/>
              </a:ext>
            </a:extLst>
          </p:cNvPr>
          <p:cNvCxnSpPr>
            <a:cxnSpLocks/>
            <a:stCxn id="494" idx="3"/>
          </p:cNvCxnSpPr>
          <p:nvPr/>
        </p:nvCxnSpPr>
        <p:spPr>
          <a:xfrm>
            <a:off x="3320365" y="5160041"/>
            <a:ext cx="510670" cy="5060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0" name="文本框 779">
            <a:extLst>
              <a:ext uri="{FF2B5EF4-FFF2-40B4-BE49-F238E27FC236}">
                <a16:creationId xmlns:a16="http://schemas.microsoft.com/office/drawing/2014/main" id="{4921CFFC-C507-06FA-16E5-1C8F3624D636}"/>
              </a:ext>
            </a:extLst>
          </p:cNvPr>
          <p:cNvSpPr txBox="1"/>
          <p:nvPr/>
        </p:nvSpPr>
        <p:spPr>
          <a:xfrm>
            <a:off x="905128" y="3973821"/>
            <a:ext cx="2162772"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Gumbel-Softmax Sampling</a:t>
            </a:r>
            <a:endParaRPr lang="zh-CN" altLang="en-US" sz="1400" dirty="0">
              <a:latin typeface="Times New Roman" panose="02020603050405020304" pitchFamily="18" charset="0"/>
              <a:cs typeface="Times New Roman" panose="02020603050405020304" pitchFamily="18" charset="0"/>
            </a:endParaRPr>
          </a:p>
        </p:txBody>
      </p:sp>
      <p:cxnSp>
        <p:nvCxnSpPr>
          <p:cNvPr id="781" name="直接箭头连接符 780">
            <a:extLst>
              <a:ext uri="{FF2B5EF4-FFF2-40B4-BE49-F238E27FC236}">
                <a16:creationId xmlns:a16="http://schemas.microsoft.com/office/drawing/2014/main" id="{2982CD45-BD19-26FF-23B4-B90E77E163FB}"/>
              </a:ext>
            </a:extLst>
          </p:cNvPr>
          <p:cNvCxnSpPr/>
          <p:nvPr/>
        </p:nvCxnSpPr>
        <p:spPr>
          <a:xfrm>
            <a:off x="6691250" y="1664873"/>
            <a:ext cx="280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2" name="组合 781">
            <a:extLst>
              <a:ext uri="{FF2B5EF4-FFF2-40B4-BE49-F238E27FC236}">
                <a16:creationId xmlns:a16="http://schemas.microsoft.com/office/drawing/2014/main" id="{25C53894-376B-789F-FCFD-7090DF5B7A1C}"/>
              </a:ext>
            </a:extLst>
          </p:cNvPr>
          <p:cNvGrpSpPr/>
          <p:nvPr/>
        </p:nvGrpSpPr>
        <p:grpSpPr>
          <a:xfrm>
            <a:off x="8451745" y="2421356"/>
            <a:ext cx="2216237" cy="842400"/>
            <a:chOff x="16130871" y="1867711"/>
            <a:chExt cx="2216237" cy="842400"/>
          </a:xfrm>
        </p:grpSpPr>
        <p:sp>
          <p:nvSpPr>
            <p:cNvPr id="783" name="矩形: 圆角 782">
              <a:extLst>
                <a:ext uri="{FF2B5EF4-FFF2-40B4-BE49-F238E27FC236}">
                  <a16:creationId xmlns:a16="http://schemas.microsoft.com/office/drawing/2014/main" id="{641CAE79-10D6-99C2-5833-F76914510725}"/>
                </a:ext>
              </a:extLst>
            </p:cNvPr>
            <p:cNvSpPr/>
            <p:nvPr/>
          </p:nvSpPr>
          <p:spPr>
            <a:xfrm>
              <a:off x="16523737" y="1867711"/>
              <a:ext cx="1450777" cy="842400"/>
            </a:xfrm>
            <a:prstGeom prst="roundRect">
              <a:avLst>
                <a:gd name="adj" fmla="val 9953"/>
              </a:avLst>
            </a:prstGeom>
            <a:solidFill>
              <a:schemeClr val="accent2">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785" name="直接箭头连接符 784">
              <a:extLst>
                <a:ext uri="{FF2B5EF4-FFF2-40B4-BE49-F238E27FC236}">
                  <a16:creationId xmlns:a16="http://schemas.microsoft.com/office/drawing/2014/main" id="{5B7BD5B0-DAC7-8AAF-0F9C-0EB0EDC1AAE7}"/>
                </a:ext>
              </a:extLst>
            </p:cNvPr>
            <p:cNvCxnSpPr>
              <a:cxnSpLocks/>
              <a:stCxn id="813" idx="3"/>
              <a:endCxn id="836" idx="3"/>
            </p:cNvCxnSpPr>
            <p:nvPr/>
          </p:nvCxnSpPr>
          <p:spPr>
            <a:xfrm flipV="1">
              <a:off x="17364914" y="2288916"/>
              <a:ext cx="982194" cy="4363"/>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6" name="直接箭头连接符 805">
              <a:extLst>
                <a:ext uri="{FF2B5EF4-FFF2-40B4-BE49-F238E27FC236}">
                  <a16:creationId xmlns:a16="http://schemas.microsoft.com/office/drawing/2014/main" id="{67DE1D24-370A-44E4-3960-1C9B03393F17}"/>
                </a:ext>
              </a:extLst>
            </p:cNvPr>
            <p:cNvCxnSpPr>
              <a:cxnSpLocks/>
              <a:stCxn id="815" idx="3"/>
              <a:endCxn id="813" idx="1"/>
            </p:cNvCxnSpPr>
            <p:nvPr/>
          </p:nvCxnSpPr>
          <p:spPr>
            <a:xfrm flipV="1">
              <a:off x="16130871" y="2293279"/>
              <a:ext cx="837717" cy="69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3" name="文本框 812">
                  <a:extLst>
                    <a:ext uri="{FF2B5EF4-FFF2-40B4-BE49-F238E27FC236}">
                      <a16:creationId xmlns:a16="http://schemas.microsoft.com/office/drawing/2014/main" id="{2F4DE243-A177-3685-3E39-F249DDE144FD}"/>
                    </a:ext>
                  </a:extLst>
                </p:cNvPr>
                <p:cNvSpPr txBox="1"/>
                <p:nvPr/>
              </p:nvSpPr>
              <p:spPr>
                <a:xfrm>
                  <a:off x="16968588" y="2139390"/>
                  <a:ext cx="396326" cy="307777"/>
                </a:xfrm>
                <a:prstGeom prst="rect">
                  <a:avLst/>
                </a:prstGeom>
                <a:solidFill>
                  <a:schemeClr val="accent4">
                    <a:lumMod val="60000"/>
                    <a:lumOff val="40000"/>
                  </a:schemeClr>
                </a:solidFill>
                <a:ln>
                  <a:solidFill>
                    <a:schemeClr val="tx1"/>
                  </a:solidFill>
                </a:ln>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b="0" i="1" dirty="0" smtClean="0">
                                <a:latin typeface="Cambria Math" panose="02040503050406030204" pitchFamily="18" charset="0"/>
                                <a:cs typeface="Times New Roman" panose="02020603050405020304" pitchFamily="18" charset="0"/>
                              </a:rPr>
                            </m:ctrlPr>
                          </m:sSubPr>
                          <m:e>
                            <m:r>
                              <a:rPr lang="en-US" altLang="zh-CN" sz="1400" b="1" i="0" dirty="0" smtClean="0">
                                <a:latin typeface="Cambria Math" panose="02040503050406030204" pitchFamily="18" charset="0"/>
                                <a:cs typeface="Times New Roman" panose="02020603050405020304" pitchFamily="18" charset="0"/>
                              </a:rPr>
                              <m:t>𝐳</m:t>
                            </m:r>
                          </m:e>
                          <m:sub>
                            <m:r>
                              <a:rPr lang="en-US" altLang="zh-CN" sz="1400" b="0" i="1" dirty="0" smtClean="0">
                                <a:latin typeface="Cambria Math" panose="02040503050406030204" pitchFamily="18" charset="0"/>
                                <a:cs typeface="Times New Roman" panose="02020603050405020304" pitchFamily="18" charset="0"/>
                              </a:rPr>
                              <m:t>1</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13" name="文本框 812">
                  <a:extLst>
                    <a:ext uri="{FF2B5EF4-FFF2-40B4-BE49-F238E27FC236}">
                      <a16:creationId xmlns:a16="http://schemas.microsoft.com/office/drawing/2014/main" id="{2F4DE243-A177-3685-3E39-F249DDE144FD}"/>
                    </a:ext>
                  </a:extLst>
                </p:cNvPr>
                <p:cNvSpPr txBox="1">
                  <a:spLocks noRot="1" noChangeAspect="1" noMove="1" noResize="1" noEditPoints="1" noAdjustHandles="1" noChangeArrowheads="1" noChangeShapeType="1" noTextEdit="1"/>
                </p:cNvSpPr>
                <p:nvPr/>
              </p:nvSpPr>
              <p:spPr>
                <a:xfrm>
                  <a:off x="16968588" y="2139390"/>
                  <a:ext cx="396326" cy="307777"/>
                </a:xfrm>
                <a:prstGeom prst="rect">
                  <a:avLst/>
                </a:prstGeom>
                <a:blipFill>
                  <a:blip r:embed="rId11"/>
                  <a:stretch>
                    <a:fillRect/>
                  </a:stretch>
                </a:blipFill>
                <a:ln>
                  <a:solidFill>
                    <a:schemeClr val="tx1"/>
                  </a:solidFill>
                </a:ln>
              </p:spPr>
              <p:txBody>
                <a:bodyPr/>
                <a:lstStyle/>
                <a:p>
                  <a:r>
                    <a:rPr lang="zh-CN" altLang="en-US">
                      <a:noFill/>
                    </a:rPr>
                    <a:t> </a:t>
                  </a:r>
                </a:p>
              </p:txBody>
            </p:sp>
          </mc:Fallback>
        </mc:AlternateContent>
        <p:sp>
          <p:nvSpPr>
            <p:cNvPr id="784" name="文本框 783">
              <a:extLst>
                <a:ext uri="{FF2B5EF4-FFF2-40B4-BE49-F238E27FC236}">
                  <a16:creationId xmlns:a16="http://schemas.microsoft.com/office/drawing/2014/main" id="{F07C47ED-96C8-B479-AF81-D1A311D5F9F8}"/>
                </a:ext>
              </a:extLst>
            </p:cNvPr>
            <p:cNvSpPr txBox="1"/>
            <p:nvPr/>
          </p:nvSpPr>
          <p:spPr>
            <a:xfrm rot="16200000">
              <a:off x="16304689" y="2150411"/>
              <a:ext cx="792000" cy="276999"/>
            </a:xfrm>
            <a:prstGeom prst="rect">
              <a:avLst/>
            </a:prstGeom>
            <a:solidFill>
              <a:srgbClr val="FBE5D6"/>
            </a:solid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Sampling</a:t>
              </a:r>
              <a:endParaRPr lang="zh-CN" altLang="en-US" sz="1200" dirty="0">
                <a:latin typeface="Times New Roman" panose="02020603050405020304" pitchFamily="18" charset="0"/>
                <a:cs typeface="Times New Roman" panose="02020603050405020304" pitchFamily="18" charset="0"/>
              </a:endParaRPr>
            </a:p>
          </p:txBody>
        </p:sp>
        <p:sp>
          <p:nvSpPr>
            <p:cNvPr id="803" name="文本框 802">
              <a:extLst>
                <a:ext uri="{FF2B5EF4-FFF2-40B4-BE49-F238E27FC236}">
                  <a16:creationId xmlns:a16="http://schemas.microsoft.com/office/drawing/2014/main" id="{B2642B95-8406-3FF9-F986-65C45B6B447A}"/>
                </a:ext>
              </a:extLst>
            </p:cNvPr>
            <p:cNvSpPr txBox="1"/>
            <p:nvPr/>
          </p:nvSpPr>
          <p:spPr>
            <a:xfrm rot="16200000">
              <a:off x="17278859" y="2058077"/>
              <a:ext cx="792001" cy="461665"/>
            </a:xfrm>
            <a:prstGeom prst="rect">
              <a:avLst/>
            </a:prstGeom>
            <a:solidFill>
              <a:srgbClr val="FBE5D6"/>
            </a:solid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CVAE </a:t>
              </a:r>
            </a:p>
            <a:p>
              <a:pPr algn="ctr"/>
              <a:r>
                <a:rPr lang="en-US" altLang="zh-CN" sz="1200" dirty="0">
                  <a:latin typeface="Times New Roman" panose="02020603050405020304" pitchFamily="18" charset="0"/>
                  <a:cs typeface="Times New Roman" panose="02020603050405020304" pitchFamily="18" charset="0"/>
                </a:rPr>
                <a:t>Decoding</a:t>
              </a:r>
              <a:endParaRPr lang="zh-CN" altLang="en-US" sz="1200" dirty="0">
                <a:latin typeface="Times New Roman" panose="02020603050405020304" pitchFamily="18" charset="0"/>
                <a:cs typeface="Times New Roman" panose="02020603050405020304" pitchFamily="18" charset="0"/>
              </a:endParaRPr>
            </a:p>
          </p:txBody>
        </p:sp>
      </p:grpSp>
      <p:grpSp>
        <p:nvGrpSpPr>
          <p:cNvPr id="814" name="组合 813">
            <a:extLst>
              <a:ext uri="{FF2B5EF4-FFF2-40B4-BE49-F238E27FC236}">
                <a16:creationId xmlns:a16="http://schemas.microsoft.com/office/drawing/2014/main" id="{E052CB97-94DA-9E08-49ED-181ECFC750DF}"/>
              </a:ext>
            </a:extLst>
          </p:cNvPr>
          <p:cNvGrpSpPr>
            <a:grpSpLocks noChangeAspect="1"/>
          </p:cNvGrpSpPr>
          <p:nvPr/>
        </p:nvGrpSpPr>
        <p:grpSpPr>
          <a:xfrm>
            <a:off x="7549211" y="2577616"/>
            <a:ext cx="902534" cy="540000"/>
            <a:chOff x="13522462" y="1888434"/>
            <a:chExt cx="1408800" cy="842907"/>
          </a:xfrm>
        </p:grpSpPr>
        <p:sp>
          <p:nvSpPr>
            <p:cNvPr id="815" name="矩形: 圆角 814">
              <a:extLst>
                <a:ext uri="{FF2B5EF4-FFF2-40B4-BE49-F238E27FC236}">
                  <a16:creationId xmlns:a16="http://schemas.microsoft.com/office/drawing/2014/main" id="{3832FBE5-1885-D313-9964-1CCC173028C6}"/>
                </a:ext>
              </a:extLst>
            </p:cNvPr>
            <p:cNvSpPr/>
            <p:nvPr/>
          </p:nvSpPr>
          <p:spPr>
            <a:xfrm>
              <a:off x="13522462" y="1888434"/>
              <a:ext cx="1408800" cy="842907"/>
            </a:xfrm>
            <a:prstGeom prst="roundRect">
              <a:avLst>
                <a:gd name="adj" fmla="val 103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816" name="组合 815">
              <a:extLst>
                <a:ext uri="{FF2B5EF4-FFF2-40B4-BE49-F238E27FC236}">
                  <a16:creationId xmlns:a16="http://schemas.microsoft.com/office/drawing/2014/main" id="{F93417B7-2550-516F-5675-179EDEABA0A8}"/>
                </a:ext>
              </a:extLst>
            </p:cNvPr>
            <p:cNvGrpSpPr/>
            <p:nvPr/>
          </p:nvGrpSpPr>
          <p:grpSpPr>
            <a:xfrm>
              <a:off x="13607307" y="1941190"/>
              <a:ext cx="1239110" cy="686119"/>
              <a:chOff x="11978925" y="3777245"/>
              <a:chExt cx="1239110" cy="686119"/>
            </a:xfrm>
          </p:grpSpPr>
          <p:sp>
            <p:nvSpPr>
              <p:cNvPr id="817" name="任意多边形: 形状 816">
                <a:extLst>
                  <a:ext uri="{FF2B5EF4-FFF2-40B4-BE49-F238E27FC236}">
                    <a16:creationId xmlns:a16="http://schemas.microsoft.com/office/drawing/2014/main" id="{A3FF7268-3014-AD76-A37A-6DDFD66CA125}"/>
                  </a:ext>
                </a:extLst>
              </p:cNvPr>
              <p:cNvSpPr>
                <a:spLocks noChangeAspect="1"/>
              </p:cNvSpPr>
              <p:nvPr/>
            </p:nvSpPr>
            <p:spPr>
              <a:xfrm>
                <a:off x="11978925" y="3777245"/>
                <a:ext cx="1239110" cy="660913"/>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18" name="文本框 817">
                    <a:extLst>
                      <a:ext uri="{FF2B5EF4-FFF2-40B4-BE49-F238E27FC236}">
                        <a16:creationId xmlns:a16="http://schemas.microsoft.com/office/drawing/2014/main" id="{6E6256E5-5290-409B-B648-417F06313EBC}"/>
                      </a:ext>
                    </a:extLst>
                  </p:cNvPr>
                  <p:cNvSpPr txBox="1"/>
                  <p:nvPr/>
                </p:nvSpPr>
                <p:spPr>
                  <a:xfrm>
                    <a:off x="12127158" y="4155588"/>
                    <a:ext cx="684866" cy="307776"/>
                  </a:xfrm>
                  <a:prstGeom prst="rect">
                    <a:avLst/>
                  </a:prstGeom>
                  <a:noFill/>
                  <a:ln w="25400">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rPr>
                              </m:ctrlPr>
                            </m:sSubPr>
                            <m:e>
                              <m:r>
                                <a:rPr lang="en-US" altLang="zh-CN" sz="1400" b="1" i="0" smtClean="0">
                                  <a:solidFill>
                                    <a:schemeClr val="tx1"/>
                                  </a:solidFill>
                                  <a:latin typeface="Cambria Math" panose="02040503050406030204" pitchFamily="18" charset="0"/>
                                </a:rPr>
                                <m:t>𝐀</m:t>
                              </m:r>
                            </m:e>
                            <m:sub>
                              <m:r>
                                <a:rPr lang="en-US" altLang="zh-CN" sz="1400" b="0" i="1" smtClean="0">
                                  <a:solidFill>
                                    <a:schemeClr val="tx1"/>
                                  </a:solidFill>
                                  <a:latin typeface="Cambria Math" panose="02040503050406030204" pitchFamily="18" charset="0"/>
                                </a:rPr>
                                <m:t>1</m:t>
                              </m:r>
                            </m:sub>
                          </m:sSub>
                          <m:r>
                            <a:rPr lang="en-US" altLang="zh-CN" sz="1400" b="0" i="1" smtClean="0">
                              <a:solidFill>
                                <a:schemeClr val="tx1"/>
                              </a:solidFill>
                              <a:latin typeface="Cambria Math" panose="02040503050406030204" pitchFamily="18" charset="0"/>
                            </a:rPr>
                            <m:t>, </m:t>
                          </m:r>
                          <m:sSub>
                            <m:sSubPr>
                              <m:ctrlPr>
                                <a:rPr lang="en-US" altLang="zh-CN" sz="1400" b="0" i="1" smtClean="0">
                                  <a:solidFill>
                                    <a:schemeClr val="tx1"/>
                                  </a:solidFill>
                                  <a:latin typeface="Cambria Math" panose="02040503050406030204" pitchFamily="18" charset="0"/>
                                </a:rPr>
                              </m:ctrlPr>
                            </m:sSubPr>
                            <m:e>
                              <m:r>
                                <a:rPr lang="en-US" altLang="zh-CN" sz="1400" b="1" i="0" smtClean="0">
                                  <a:solidFill>
                                    <a:schemeClr val="tx1"/>
                                  </a:solidFill>
                                  <a:latin typeface="Cambria Math" panose="02040503050406030204" pitchFamily="18" charset="0"/>
                                </a:rPr>
                                <m:t>𝐛</m:t>
                              </m:r>
                            </m:e>
                            <m:sub>
                              <m:r>
                                <a:rPr lang="en-US" altLang="zh-CN" sz="1400" b="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xmlns="">
              <p:sp>
                <p:nvSpPr>
                  <p:cNvPr id="818" name="文本框 817">
                    <a:extLst>
                      <a:ext uri="{FF2B5EF4-FFF2-40B4-BE49-F238E27FC236}">
                        <a16:creationId xmlns:a16="http://schemas.microsoft.com/office/drawing/2014/main" id="{6E6256E5-5290-409B-B648-417F06313EBC}"/>
                      </a:ext>
                    </a:extLst>
                  </p:cNvPr>
                  <p:cNvSpPr txBox="1">
                    <a:spLocks noRot="1" noChangeAspect="1" noMove="1" noResize="1" noEditPoints="1" noAdjustHandles="1" noChangeArrowheads="1" noChangeShapeType="1" noTextEdit="1"/>
                  </p:cNvSpPr>
                  <p:nvPr/>
                </p:nvSpPr>
                <p:spPr>
                  <a:xfrm>
                    <a:off x="12127158" y="4155588"/>
                    <a:ext cx="684866" cy="307776"/>
                  </a:xfrm>
                  <a:prstGeom prst="rect">
                    <a:avLst/>
                  </a:prstGeom>
                  <a:blipFill>
                    <a:blip r:embed="rId12"/>
                    <a:stretch>
                      <a:fillRect r="-31944" b="-50000"/>
                    </a:stretch>
                  </a:blipFill>
                  <a:ln w="25400">
                    <a:noFill/>
                  </a:ln>
                </p:spPr>
                <p:txBody>
                  <a:bodyPr/>
                  <a:lstStyle/>
                  <a:p>
                    <a:r>
                      <a:rPr lang="zh-CN" altLang="en-US">
                        <a:noFill/>
                      </a:rPr>
                      <a:t> </a:t>
                    </a:r>
                  </a:p>
                </p:txBody>
              </p:sp>
            </mc:Fallback>
          </mc:AlternateContent>
        </p:grpSp>
      </p:grpSp>
      <p:grpSp>
        <p:nvGrpSpPr>
          <p:cNvPr id="821" name="组合 820">
            <a:extLst>
              <a:ext uri="{FF2B5EF4-FFF2-40B4-BE49-F238E27FC236}">
                <a16:creationId xmlns:a16="http://schemas.microsoft.com/office/drawing/2014/main" id="{9F8261A0-D2B7-49C1-B3EF-9DB8654981E2}"/>
              </a:ext>
            </a:extLst>
          </p:cNvPr>
          <p:cNvGrpSpPr>
            <a:grpSpLocks noChangeAspect="1"/>
          </p:cNvGrpSpPr>
          <p:nvPr/>
        </p:nvGrpSpPr>
        <p:grpSpPr>
          <a:xfrm>
            <a:off x="7549211" y="3504073"/>
            <a:ext cx="902534" cy="540000"/>
            <a:chOff x="13564379" y="2769171"/>
            <a:chExt cx="1408800" cy="842907"/>
          </a:xfrm>
        </p:grpSpPr>
        <p:sp>
          <p:nvSpPr>
            <p:cNvPr id="822" name="矩形: 圆角 821">
              <a:extLst>
                <a:ext uri="{FF2B5EF4-FFF2-40B4-BE49-F238E27FC236}">
                  <a16:creationId xmlns:a16="http://schemas.microsoft.com/office/drawing/2014/main" id="{54E80FF8-6D01-09DD-8554-C7E06A1B2B3D}"/>
                </a:ext>
              </a:extLst>
            </p:cNvPr>
            <p:cNvSpPr/>
            <p:nvPr/>
          </p:nvSpPr>
          <p:spPr>
            <a:xfrm>
              <a:off x="13564379" y="2769171"/>
              <a:ext cx="1408800" cy="842907"/>
            </a:xfrm>
            <a:prstGeom prst="roundRect">
              <a:avLst>
                <a:gd name="adj" fmla="val 762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823" name="组合 822">
              <a:extLst>
                <a:ext uri="{FF2B5EF4-FFF2-40B4-BE49-F238E27FC236}">
                  <a16:creationId xmlns:a16="http://schemas.microsoft.com/office/drawing/2014/main" id="{483DCC53-E15E-81CB-E709-7DBEA354138A}"/>
                </a:ext>
              </a:extLst>
            </p:cNvPr>
            <p:cNvGrpSpPr/>
            <p:nvPr/>
          </p:nvGrpSpPr>
          <p:grpSpPr>
            <a:xfrm>
              <a:off x="13697544" y="2892288"/>
              <a:ext cx="1142471" cy="573421"/>
              <a:chOff x="12159176" y="4973026"/>
              <a:chExt cx="1142471" cy="573421"/>
            </a:xfrm>
          </p:grpSpPr>
          <p:sp>
            <p:nvSpPr>
              <p:cNvPr id="824" name="任意多边形: 形状 823">
                <a:extLst>
                  <a:ext uri="{FF2B5EF4-FFF2-40B4-BE49-F238E27FC236}">
                    <a16:creationId xmlns:a16="http://schemas.microsoft.com/office/drawing/2014/main" id="{F8DF03D4-66CC-6C26-8612-BD38E9F0D30C}"/>
                  </a:ext>
                </a:extLst>
              </p:cNvPr>
              <p:cNvSpPr/>
              <p:nvPr/>
            </p:nvSpPr>
            <p:spPr>
              <a:xfrm>
                <a:off x="12159176" y="4973026"/>
                <a:ext cx="1142471" cy="369331"/>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rgbClr val="F66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5" name="文本框 824">
                    <a:extLst>
                      <a:ext uri="{FF2B5EF4-FFF2-40B4-BE49-F238E27FC236}">
                        <a16:creationId xmlns:a16="http://schemas.microsoft.com/office/drawing/2014/main" id="{F274E7B9-ABDF-D833-B9BD-3EC2863FA948}"/>
                      </a:ext>
                    </a:extLst>
                  </p:cNvPr>
                  <p:cNvSpPr txBox="1"/>
                  <p:nvPr/>
                </p:nvSpPr>
                <p:spPr>
                  <a:xfrm>
                    <a:off x="12277236" y="5238670"/>
                    <a:ext cx="693202" cy="307777"/>
                  </a:xfrm>
                  <a:prstGeom prst="rect">
                    <a:avLst/>
                  </a:prstGeom>
                  <a:noFill/>
                  <a:ln w="25400">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rPr>
                              </m:ctrlPr>
                            </m:sSubPr>
                            <m:e>
                              <m:r>
                                <a:rPr lang="en-US" altLang="zh-CN" sz="1400" b="1" i="0" smtClean="0">
                                  <a:solidFill>
                                    <a:schemeClr val="tx1"/>
                                  </a:solidFill>
                                  <a:latin typeface="Cambria Math" panose="02040503050406030204" pitchFamily="18" charset="0"/>
                                </a:rPr>
                                <m:t>𝐀</m:t>
                              </m:r>
                            </m:e>
                            <m:sub>
                              <m:r>
                                <a:rPr lang="en-US" altLang="zh-CN" sz="1400" b="0" i="1" smtClean="0">
                                  <a:solidFill>
                                    <a:schemeClr val="tx1"/>
                                  </a:solidFill>
                                  <a:latin typeface="Cambria Math" panose="02040503050406030204" pitchFamily="18" charset="0"/>
                                </a:rPr>
                                <m:t>2</m:t>
                              </m:r>
                            </m:sub>
                          </m:sSub>
                          <m:r>
                            <a:rPr lang="en-US" altLang="zh-CN" sz="1400" b="0" i="1" smtClean="0">
                              <a:solidFill>
                                <a:schemeClr val="tx1"/>
                              </a:solidFill>
                              <a:latin typeface="Cambria Math" panose="02040503050406030204" pitchFamily="18" charset="0"/>
                            </a:rPr>
                            <m:t>, </m:t>
                          </m:r>
                          <m:sSub>
                            <m:sSubPr>
                              <m:ctrlPr>
                                <a:rPr lang="en-US" altLang="zh-CN" sz="1400" b="0" i="1" smtClean="0">
                                  <a:solidFill>
                                    <a:schemeClr val="tx1"/>
                                  </a:solidFill>
                                  <a:latin typeface="Cambria Math" panose="02040503050406030204" pitchFamily="18" charset="0"/>
                                </a:rPr>
                              </m:ctrlPr>
                            </m:sSubPr>
                            <m:e>
                              <m:r>
                                <a:rPr lang="en-US" altLang="zh-CN" sz="1400" b="1" i="0" smtClean="0">
                                  <a:solidFill>
                                    <a:schemeClr val="tx1"/>
                                  </a:solidFill>
                                  <a:latin typeface="Cambria Math" panose="02040503050406030204" pitchFamily="18" charset="0"/>
                                </a:rPr>
                                <m:t>𝐛</m:t>
                              </m:r>
                            </m:e>
                            <m:sub>
                              <m:r>
                                <a:rPr lang="en-US" altLang="zh-CN" sz="1400" b="0" i="1" smtClean="0">
                                  <a:solidFill>
                                    <a:schemeClr val="tx1"/>
                                  </a:solidFill>
                                  <a:latin typeface="Cambria Math" panose="02040503050406030204" pitchFamily="18" charset="0"/>
                                </a:rPr>
                                <m:t>2</m:t>
                              </m:r>
                            </m:sub>
                          </m:sSub>
                        </m:oMath>
                      </m:oMathPara>
                    </a14:m>
                    <a:endParaRPr lang="zh-CN" altLang="en-US" sz="1400" dirty="0">
                      <a:solidFill>
                        <a:schemeClr val="tx1"/>
                      </a:solidFill>
                    </a:endParaRPr>
                  </a:p>
                </p:txBody>
              </p:sp>
            </mc:Choice>
            <mc:Fallback xmlns="">
              <p:sp>
                <p:nvSpPr>
                  <p:cNvPr id="825" name="文本框 824">
                    <a:extLst>
                      <a:ext uri="{FF2B5EF4-FFF2-40B4-BE49-F238E27FC236}">
                        <a16:creationId xmlns:a16="http://schemas.microsoft.com/office/drawing/2014/main" id="{F274E7B9-ABDF-D833-B9BD-3EC2863FA948}"/>
                      </a:ext>
                    </a:extLst>
                  </p:cNvPr>
                  <p:cNvSpPr txBox="1">
                    <a:spLocks noRot="1" noChangeAspect="1" noMove="1" noResize="1" noEditPoints="1" noAdjustHandles="1" noChangeArrowheads="1" noChangeShapeType="1" noTextEdit="1"/>
                  </p:cNvSpPr>
                  <p:nvPr/>
                </p:nvSpPr>
                <p:spPr>
                  <a:xfrm>
                    <a:off x="12277236" y="5238670"/>
                    <a:ext cx="693202" cy="307777"/>
                  </a:xfrm>
                  <a:prstGeom prst="rect">
                    <a:avLst/>
                  </a:prstGeom>
                  <a:blipFill>
                    <a:blip r:embed="rId13"/>
                    <a:stretch>
                      <a:fillRect r="-32877" b="-46875"/>
                    </a:stretch>
                  </a:blipFill>
                  <a:ln w="25400">
                    <a:noFill/>
                  </a:ln>
                </p:spPr>
                <p:txBody>
                  <a:bodyPr/>
                  <a:lstStyle/>
                  <a:p>
                    <a:r>
                      <a:rPr lang="zh-CN" altLang="en-US">
                        <a:noFill/>
                      </a:rPr>
                      <a:t> </a:t>
                    </a:r>
                  </a:p>
                </p:txBody>
              </p:sp>
            </mc:Fallback>
          </mc:AlternateContent>
        </p:grpSp>
      </p:grpSp>
      <p:grpSp>
        <p:nvGrpSpPr>
          <p:cNvPr id="826" name="组合 825">
            <a:extLst>
              <a:ext uri="{FF2B5EF4-FFF2-40B4-BE49-F238E27FC236}">
                <a16:creationId xmlns:a16="http://schemas.microsoft.com/office/drawing/2014/main" id="{2132905D-2B4D-6CFF-4C47-63DEF3E0A5E3}"/>
              </a:ext>
            </a:extLst>
          </p:cNvPr>
          <p:cNvGrpSpPr>
            <a:grpSpLocks noChangeAspect="1"/>
          </p:cNvGrpSpPr>
          <p:nvPr/>
        </p:nvGrpSpPr>
        <p:grpSpPr>
          <a:xfrm>
            <a:off x="7549211" y="4738354"/>
            <a:ext cx="902534" cy="540000"/>
            <a:chOff x="13721299" y="3980592"/>
            <a:chExt cx="1408800" cy="842907"/>
          </a:xfrm>
        </p:grpSpPr>
        <p:sp>
          <p:nvSpPr>
            <p:cNvPr id="827" name="矩形: 圆角 826">
              <a:extLst>
                <a:ext uri="{FF2B5EF4-FFF2-40B4-BE49-F238E27FC236}">
                  <a16:creationId xmlns:a16="http://schemas.microsoft.com/office/drawing/2014/main" id="{9932FA49-D3AA-358B-AE62-9996ED596FAE}"/>
                </a:ext>
              </a:extLst>
            </p:cNvPr>
            <p:cNvSpPr/>
            <p:nvPr/>
          </p:nvSpPr>
          <p:spPr>
            <a:xfrm>
              <a:off x="13721299" y="3980592"/>
              <a:ext cx="1408800" cy="842907"/>
            </a:xfrm>
            <a:prstGeom prst="roundRect">
              <a:avLst>
                <a:gd name="adj" fmla="val 1124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828" name="组合 827">
              <a:extLst>
                <a:ext uri="{FF2B5EF4-FFF2-40B4-BE49-F238E27FC236}">
                  <a16:creationId xmlns:a16="http://schemas.microsoft.com/office/drawing/2014/main" id="{410600F8-F762-ABEF-C874-A4C40F173BD3}"/>
                </a:ext>
              </a:extLst>
            </p:cNvPr>
            <p:cNvGrpSpPr/>
            <p:nvPr/>
          </p:nvGrpSpPr>
          <p:grpSpPr>
            <a:xfrm>
              <a:off x="13854464" y="4112200"/>
              <a:ext cx="1142471" cy="526407"/>
              <a:chOff x="12254020" y="5798046"/>
              <a:chExt cx="1142471" cy="526407"/>
            </a:xfrm>
          </p:grpSpPr>
          <p:sp>
            <p:nvSpPr>
              <p:cNvPr id="829" name="任意多边形: 形状 828">
                <a:extLst>
                  <a:ext uri="{FF2B5EF4-FFF2-40B4-BE49-F238E27FC236}">
                    <a16:creationId xmlns:a16="http://schemas.microsoft.com/office/drawing/2014/main" id="{84B5D3F8-0D60-EA93-E006-CD2FC1C9B088}"/>
                  </a:ext>
                </a:extLst>
              </p:cNvPr>
              <p:cNvSpPr/>
              <p:nvPr/>
            </p:nvSpPr>
            <p:spPr>
              <a:xfrm>
                <a:off x="12254020" y="5798046"/>
                <a:ext cx="1142471" cy="303121"/>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30" name="文本框 829">
                    <a:extLst>
                      <a:ext uri="{FF2B5EF4-FFF2-40B4-BE49-F238E27FC236}">
                        <a16:creationId xmlns:a16="http://schemas.microsoft.com/office/drawing/2014/main" id="{8BB2A243-9808-500F-70C0-D3FFE417EE30}"/>
                      </a:ext>
                    </a:extLst>
                  </p:cNvPr>
                  <p:cNvSpPr txBox="1"/>
                  <p:nvPr/>
                </p:nvSpPr>
                <p:spPr>
                  <a:xfrm>
                    <a:off x="12325656" y="6016676"/>
                    <a:ext cx="739626" cy="307777"/>
                  </a:xfrm>
                  <a:prstGeom prst="rect">
                    <a:avLst/>
                  </a:prstGeom>
                  <a:noFill/>
                  <a:ln w="25400">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rPr>
                              </m:ctrlPr>
                            </m:sSubPr>
                            <m:e>
                              <m:r>
                                <a:rPr lang="en-US" altLang="zh-CN" sz="1400" b="1" i="0" smtClean="0">
                                  <a:solidFill>
                                    <a:schemeClr val="tx1"/>
                                  </a:solidFill>
                                  <a:latin typeface="Cambria Math" panose="02040503050406030204" pitchFamily="18" charset="0"/>
                                </a:rPr>
                                <m:t>𝐀</m:t>
                              </m:r>
                            </m:e>
                            <m:sub>
                              <m:r>
                                <a:rPr lang="en-US" altLang="zh-CN" sz="1400" b="0" i="1" smtClean="0">
                                  <a:solidFill>
                                    <a:schemeClr val="tx1"/>
                                  </a:solidFill>
                                  <a:latin typeface="Cambria Math" panose="02040503050406030204" pitchFamily="18" charset="0"/>
                                </a:rPr>
                                <m:t>𝐾</m:t>
                              </m:r>
                            </m:sub>
                          </m:sSub>
                          <m:r>
                            <a:rPr lang="en-US" altLang="zh-CN" sz="1400" b="0" i="1" smtClean="0">
                              <a:solidFill>
                                <a:schemeClr val="tx1"/>
                              </a:solidFill>
                              <a:latin typeface="Cambria Math" panose="02040503050406030204" pitchFamily="18" charset="0"/>
                            </a:rPr>
                            <m:t>, </m:t>
                          </m:r>
                          <m:sSub>
                            <m:sSubPr>
                              <m:ctrlPr>
                                <a:rPr lang="en-US" altLang="zh-CN" sz="1400" b="0" i="1" smtClean="0">
                                  <a:solidFill>
                                    <a:schemeClr val="tx1"/>
                                  </a:solidFill>
                                  <a:latin typeface="Cambria Math" panose="02040503050406030204" pitchFamily="18" charset="0"/>
                                </a:rPr>
                              </m:ctrlPr>
                            </m:sSubPr>
                            <m:e>
                              <m:r>
                                <a:rPr lang="en-US" altLang="zh-CN" sz="1400" b="1" i="0" smtClean="0">
                                  <a:solidFill>
                                    <a:schemeClr val="tx1"/>
                                  </a:solidFill>
                                  <a:latin typeface="Cambria Math" panose="02040503050406030204" pitchFamily="18" charset="0"/>
                                </a:rPr>
                                <m:t>𝐛</m:t>
                              </m:r>
                            </m:e>
                            <m:sub>
                              <m:r>
                                <a:rPr lang="en-US" altLang="zh-CN" sz="1400" b="0" i="1" smtClean="0">
                                  <a:solidFill>
                                    <a:schemeClr val="tx1"/>
                                  </a:solidFill>
                                  <a:latin typeface="Cambria Math" panose="02040503050406030204" pitchFamily="18" charset="0"/>
                                </a:rPr>
                                <m:t>𝐾</m:t>
                              </m:r>
                            </m:sub>
                          </m:sSub>
                        </m:oMath>
                      </m:oMathPara>
                    </a14:m>
                    <a:endParaRPr lang="zh-CN" altLang="en-US" sz="1400" dirty="0">
                      <a:solidFill>
                        <a:schemeClr val="tx1"/>
                      </a:solidFill>
                    </a:endParaRPr>
                  </a:p>
                </p:txBody>
              </p:sp>
            </mc:Choice>
            <mc:Fallback xmlns="">
              <p:sp>
                <p:nvSpPr>
                  <p:cNvPr id="830" name="文本框 829">
                    <a:extLst>
                      <a:ext uri="{FF2B5EF4-FFF2-40B4-BE49-F238E27FC236}">
                        <a16:creationId xmlns:a16="http://schemas.microsoft.com/office/drawing/2014/main" id="{8BB2A243-9808-500F-70C0-D3FFE417EE30}"/>
                      </a:ext>
                    </a:extLst>
                  </p:cNvPr>
                  <p:cNvSpPr txBox="1">
                    <a:spLocks noRot="1" noChangeAspect="1" noMove="1" noResize="1" noEditPoints="1" noAdjustHandles="1" noChangeArrowheads="1" noChangeShapeType="1" noTextEdit="1"/>
                  </p:cNvSpPr>
                  <p:nvPr/>
                </p:nvSpPr>
                <p:spPr>
                  <a:xfrm>
                    <a:off x="12325656" y="6016676"/>
                    <a:ext cx="739626" cy="307777"/>
                  </a:xfrm>
                  <a:prstGeom prst="rect">
                    <a:avLst/>
                  </a:prstGeom>
                  <a:blipFill>
                    <a:blip r:embed="rId14"/>
                    <a:stretch>
                      <a:fillRect r="-33333" b="-50000"/>
                    </a:stretch>
                  </a:blipFill>
                  <a:ln w="25400">
                    <a:noFill/>
                  </a:ln>
                </p:spPr>
                <p:txBody>
                  <a:bodyPr/>
                  <a:lstStyle/>
                  <a:p>
                    <a:r>
                      <a:rPr lang="zh-CN" altLang="en-US">
                        <a:noFill/>
                      </a:rPr>
                      <a:t> </a:t>
                    </a:r>
                  </a:p>
                </p:txBody>
              </p:sp>
            </mc:Fallback>
          </mc:AlternateContent>
        </p:grpSp>
      </p:grpSp>
      <p:sp>
        <p:nvSpPr>
          <p:cNvPr id="831" name="文本框 830">
            <a:extLst>
              <a:ext uri="{FF2B5EF4-FFF2-40B4-BE49-F238E27FC236}">
                <a16:creationId xmlns:a16="http://schemas.microsoft.com/office/drawing/2014/main" id="{F0159777-0352-364B-AF9E-8EB9683C9F22}"/>
              </a:ext>
            </a:extLst>
          </p:cNvPr>
          <p:cNvSpPr txBox="1"/>
          <p:nvPr/>
        </p:nvSpPr>
        <p:spPr>
          <a:xfrm rot="16200000">
            <a:off x="7716928" y="4186941"/>
            <a:ext cx="439544" cy="523220"/>
          </a:xfrm>
          <a:prstGeom prst="rect">
            <a:avLst/>
          </a:prstGeom>
          <a:noFill/>
        </p:spPr>
        <p:txBody>
          <a:bodyPr wrap="none" rtlCol="0">
            <a:spAutoFit/>
          </a:bodyPr>
          <a:lstStyle/>
          <a:p>
            <a:r>
              <a:rPr lang="en-US" altLang="zh-CN" sz="2800" b="1" dirty="0"/>
              <a:t>…</a:t>
            </a:r>
            <a:endParaRPr lang="zh-CN" altLang="en-US" sz="2800" b="1" dirty="0"/>
          </a:p>
        </p:txBody>
      </p:sp>
      <p:grpSp>
        <p:nvGrpSpPr>
          <p:cNvPr id="832" name="组合 831">
            <a:extLst>
              <a:ext uri="{FF2B5EF4-FFF2-40B4-BE49-F238E27FC236}">
                <a16:creationId xmlns:a16="http://schemas.microsoft.com/office/drawing/2014/main" id="{408786F0-F7DF-389D-E0D7-69E9A0DF50FA}"/>
              </a:ext>
            </a:extLst>
          </p:cNvPr>
          <p:cNvGrpSpPr/>
          <p:nvPr/>
        </p:nvGrpSpPr>
        <p:grpSpPr>
          <a:xfrm>
            <a:off x="10667982" y="2541942"/>
            <a:ext cx="972666" cy="601238"/>
            <a:chOff x="2143240" y="890688"/>
            <a:chExt cx="972666" cy="601238"/>
          </a:xfrm>
        </p:grpSpPr>
        <p:pic>
          <p:nvPicPr>
            <p:cNvPr id="833" name="图片 832">
              <a:extLst>
                <a:ext uri="{FF2B5EF4-FFF2-40B4-BE49-F238E27FC236}">
                  <a16:creationId xmlns:a16="http://schemas.microsoft.com/office/drawing/2014/main" id="{C46140B5-5798-8DF6-5F37-4A84DACF0262}"/>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12933" y="903307"/>
              <a:ext cx="294636" cy="576000"/>
            </a:xfrm>
            <a:prstGeom prst="rect">
              <a:avLst/>
            </a:prstGeom>
          </p:spPr>
        </p:pic>
        <p:pic>
          <p:nvPicPr>
            <p:cNvPr id="834" name="图片 833">
              <a:extLst>
                <a:ext uri="{FF2B5EF4-FFF2-40B4-BE49-F238E27FC236}">
                  <a16:creationId xmlns:a16="http://schemas.microsoft.com/office/drawing/2014/main" id="{19C80CEA-66C7-8396-A61F-AED4D61937E6}"/>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2486080" y="903307"/>
              <a:ext cx="286986" cy="576000"/>
            </a:xfrm>
            <a:prstGeom prst="rect">
              <a:avLst/>
            </a:prstGeom>
          </p:spPr>
        </p:pic>
        <p:pic>
          <p:nvPicPr>
            <p:cNvPr id="835" name="图片 834">
              <a:extLst>
                <a:ext uri="{FF2B5EF4-FFF2-40B4-BE49-F238E27FC236}">
                  <a16:creationId xmlns:a16="http://schemas.microsoft.com/office/drawing/2014/main" id="{84AE861E-CF6D-19E5-9F73-ED3E191FCEF6}"/>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2751577" y="903307"/>
              <a:ext cx="256684" cy="576000"/>
            </a:xfrm>
            <a:prstGeom prst="rect">
              <a:avLst/>
            </a:prstGeom>
          </p:spPr>
        </p:pic>
        <p:sp>
          <p:nvSpPr>
            <p:cNvPr id="836" name="矩形: 圆角 835">
              <a:extLst>
                <a:ext uri="{FF2B5EF4-FFF2-40B4-BE49-F238E27FC236}">
                  <a16:creationId xmlns:a16="http://schemas.microsoft.com/office/drawing/2014/main" id="{8C26FC95-0C9E-B463-FC62-89A6E7DCF46E}"/>
                </a:ext>
              </a:extLst>
            </p:cNvPr>
            <p:cNvSpPr/>
            <p:nvPr/>
          </p:nvSpPr>
          <p:spPr>
            <a:xfrm flipH="1">
              <a:off x="2143240" y="890688"/>
              <a:ext cx="972666" cy="601238"/>
            </a:xfrm>
            <a:prstGeom prst="roundRect">
              <a:avLst>
                <a:gd name="adj" fmla="val 14132"/>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837" name="组合 836">
            <a:extLst>
              <a:ext uri="{FF2B5EF4-FFF2-40B4-BE49-F238E27FC236}">
                <a16:creationId xmlns:a16="http://schemas.microsoft.com/office/drawing/2014/main" id="{17E45F43-B95D-4376-7D18-79322027ED02}"/>
              </a:ext>
            </a:extLst>
          </p:cNvPr>
          <p:cNvGrpSpPr/>
          <p:nvPr/>
        </p:nvGrpSpPr>
        <p:grpSpPr>
          <a:xfrm>
            <a:off x="10682738" y="3442835"/>
            <a:ext cx="972666" cy="601238"/>
            <a:chOff x="3590406" y="919385"/>
            <a:chExt cx="972666" cy="601238"/>
          </a:xfrm>
        </p:grpSpPr>
        <p:sp>
          <p:nvSpPr>
            <p:cNvPr id="838" name="矩形: 圆角 837">
              <a:extLst>
                <a:ext uri="{FF2B5EF4-FFF2-40B4-BE49-F238E27FC236}">
                  <a16:creationId xmlns:a16="http://schemas.microsoft.com/office/drawing/2014/main" id="{34C1BCA1-3F6B-3C57-299B-CEBA54C4755C}"/>
                </a:ext>
              </a:extLst>
            </p:cNvPr>
            <p:cNvSpPr/>
            <p:nvPr/>
          </p:nvSpPr>
          <p:spPr>
            <a:xfrm flipH="1">
              <a:off x="3590406" y="919385"/>
              <a:ext cx="972666" cy="601238"/>
            </a:xfrm>
            <a:prstGeom prst="roundRect">
              <a:avLst>
                <a:gd name="adj" fmla="val 14132"/>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839" name="图片 838">
              <a:extLst>
                <a:ext uri="{FF2B5EF4-FFF2-40B4-BE49-F238E27FC236}">
                  <a16:creationId xmlns:a16="http://schemas.microsoft.com/office/drawing/2014/main" id="{E1002AAD-FB2D-D4B9-7205-3CA27AB13DCC}"/>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3643236" y="951926"/>
              <a:ext cx="878870" cy="540000"/>
            </a:xfrm>
            <a:prstGeom prst="rect">
              <a:avLst/>
            </a:prstGeom>
          </p:spPr>
        </p:pic>
      </p:grpSp>
      <p:grpSp>
        <p:nvGrpSpPr>
          <p:cNvPr id="840" name="组合 839">
            <a:extLst>
              <a:ext uri="{FF2B5EF4-FFF2-40B4-BE49-F238E27FC236}">
                <a16:creationId xmlns:a16="http://schemas.microsoft.com/office/drawing/2014/main" id="{E155D9EA-25E4-0E6F-9DA0-49F5FCF73B1E}"/>
              </a:ext>
            </a:extLst>
          </p:cNvPr>
          <p:cNvGrpSpPr/>
          <p:nvPr/>
        </p:nvGrpSpPr>
        <p:grpSpPr>
          <a:xfrm>
            <a:off x="10694552" y="4703082"/>
            <a:ext cx="972666" cy="601238"/>
            <a:chOff x="4872324" y="935567"/>
            <a:chExt cx="972666" cy="601238"/>
          </a:xfrm>
        </p:grpSpPr>
        <p:pic>
          <p:nvPicPr>
            <p:cNvPr id="841" name="图片 840">
              <a:extLst>
                <a:ext uri="{FF2B5EF4-FFF2-40B4-BE49-F238E27FC236}">
                  <a16:creationId xmlns:a16="http://schemas.microsoft.com/office/drawing/2014/main" id="{94415764-4FE6-BFB0-2E0C-226CA4F99DD3}"/>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4881910" y="935567"/>
              <a:ext cx="301468" cy="576000"/>
            </a:xfrm>
            <a:prstGeom prst="rect">
              <a:avLst/>
            </a:prstGeom>
          </p:spPr>
        </p:pic>
        <p:pic>
          <p:nvPicPr>
            <p:cNvPr id="842" name="图片 841">
              <a:extLst>
                <a:ext uri="{FF2B5EF4-FFF2-40B4-BE49-F238E27FC236}">
                  <a16:creationId xmlns:a16="http://schemas.microsoft.com/office/drawing/2014/main" id="{E94B8D49-D03C-89B0-7874-F27619F20457}"/>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200049" y="935567"/>
              <a:ext cx="345820" cy="576000"/>
            </a:xfrm>
            <a:prstGeom prst="rect">
              <a:avLst/>
            </a:prstGeom>
          </p:spPr>
        </p:pic>
        <p:pic>
          <p:nvPicPr>
            <p:cNvPr id="843" name="图片 842">
              <a:extLst>
                <a:ext uri="{FF2B5EF4-FFF2-40B4-BE49-F238E27FC236}">
                  <a16:creationId xmlns:a16="http://schemas.microsoft.com/office/drawing/2014/main" id="{36AAC8B9-F8BA-AC1B-0D30-AF57F34A5599}"/>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5567302" y="935911"/>
              <a:ext cx="263402" cy="576000"/>
            </a:xfrm>
            <a:prstGeom prst="rect">
              <a:avLst/>
            </a:prstGeom>
          </p:spPr>
        </p:pic>
        <p:sp>
          <p:nvSpPr>
            <p:cNvPr id="844" name="矩形: 圆角 843">
              <a:extLst>
                <a:ext uri="{FF2B5EF4-FFF2-40B4-BE49-F238E27FC236}">
                  <a16:creationId xmlns:a16="http://schemas.microsoft.com/office/drawing/2014/main" id="{B16C4B52-A519-ADA2-4DF9-5FB3B16CC439}"/>
                </a:ext>
              </a:extLst>
            </p:cNvPr>
            <p:cNvSpPr/>
            <p:nvPr/>
          </p:nvSpPr>
          <p:spPr>
            <a:xfrm flipH="1">
              <a:off x="4872324" y="935567"/>
              <a:ext cx="972666" cy="601238"/>
            </a:xfrm>
            <a:prstGeom prst="roundRect">
              <a:avLst>
                <a:gd name="adj" fmla="val 11597"/>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mc:AlternateContent xmlns:mc="http://schemas.openxmlformats.org/markup-compatibility/2006" xmlns:a14="http://schemas.microsoft.com/office/drawing/2010/main">
        <mc:Choice Requires="a14">
          <p:sp>
            <p:nvSpPr>
              <p:cNvPr id="845" name="文本框 844">
                <a:extLst>
                  <a:ext uri="{FF2B5EF4-FFF2-40B4-BE49-F238E27FC236}">
                    <a16:creationId xmlns:a16="http://schemas.microsoft.com/office/drawing/2014/main" id="{45A84046-9C43-F42D-B65E-91EDD74E888D}"/>
                  </a:ext>
                </a:extLst>
              </p:cNvPr>
              <p:cNvSpPr txBox="1"/>
              <p:nvPr/>
            </p:nvSpPr>
            <p:spPr>
              <a:xfrm>
                <a:off x="11757298" y="2735700"/>
                <a:ext cx="2386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acc>
                            <m:accPr>
                              <m:chr m:val="̃"/>
                              <m:ctrlPr>
                                <a:rPr lang="en-US" altLang="zh-CN" sz="1600" b="1" i="1" smtClean="0">
                                  <a:latin typeface="Cambria Math" panose="02040503050406030204" pitchFamily="18" charset="0"/>
                                </a:rPr>
                              </m:ctrlPr>
                            </m:accPr>
                            <m:e>
                              <m:r>
                                <a:rPr lang="en-US" altLang="zh-CN" sz="1600" b="1" i="0" smtClean="0">
                                  <a:latin typeface="Cambria Math" panose="02040503050406030204" pitchFamily="18" charset="0"/>
                                </a:rPr>
                                <m:t>𝐲</m:t>
                              </m:r>
                            </m:e>
                          </m:acc>
                        </m:e>
                        <m:sub>
                          <m:r>
                            <a:rPr lang="en-US" altLang="zh-CN" sz="1600" b="0" i="1" smtClean="0">
                              <a:latin typeface="Cambria Math" panose="02040503050406030204" pitchFamily="18" charset="0"/>
                            </a:rPr>
                            <m:t>1</m:t>
                          </m:r>
                        </m:sub>
                      </m:sSub>
                    </m:oMath>
                  </m:oMathPara>
                </a14:m>
                <a:endParaRPr lang="zh-CN" altLang="en-US" sz="1600" dirty="0"/>
              </a:p>
            </p:txBody>
          </p:sp>
        </mc:Choice>
        <mc:Fallback xmlns="">
          <p:sp>
            <p:nvSpPr>
              <p:cNvPr id="845" name="文本框 844">
                <a:extLst>
                  <a:ext uri="{FF2B5EF4-FFF2-40B4-BE49-F238E27FC236}">
                    <a16:creationId xmlns:a16="http://schemas.microsoft.com/office/drawing/2014/main" id="{45A84046-9C43-F42D-B65E-91EDD74E888D}"/>
                  </a:ext>
                </a:extLst>
              </p:cNvPr>
              <p:cNvSpPr txBox="1">
                <a:spLocks noRot="1" noChangeAspect="1" noMove="1" noResize="1" noEditPoints="1" noAdjustHandles="1" noChangeArrowheads="1" noChangeShapeType="1" noTextEdit="1"/>
              </p:cNvSpPr>
              <p:nvPr/>
            </p:nvSpPr>
            <p:spPr>
              <a:xfrm>
                <a:off x="11757298" y="2735700"/>
                <a:ext cx="238655" cy="246221"/>
              </a:xfrm>
              <a:prstGeom prst="rect">
                <a:avLst/>
              </a:prstGeom>
              <a:blipFill>
                <a:blip r:embed="rId22"/>
                <a:stretch>
                  <a:fillRect l="-20513" t="-5000" r="-4102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6" name="文本框 845">
                <a:extLst>
                  <a:ext uri="{FF2B5EF4-FFF2-40B4-BE49-F238E27FC236}">
                    <a16:creationId xmlns:a16="http://schemas.microsoft.com/office/drawing/2014/main" id="{CDC71D08-CAE9-4D8B-87E6-DC50ECD201BE}"/>
                  </a:ext>
                </a:extLst>
              </p:cNvPr>
              <p:cNvSpPr txBox="1"/>
              <p:nvPr/>
            </p:nvSpPr>
            <p:spPr>
              <a:xfrm>
                <a:off x="11790444" y="3620343"/>
                <a:ext cx="2434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acc>
                            <m:accPr>
                              <m:chr m:val="̃"/>
                              <m:ctrlPr>
                                <a:rPr lang="en-US" altLang="zh-CN" sz="1600" b="1" i="1" smtClean="0">
                                  <a:latin typeface="Cambria Math" panose="02040503050406030204" pitchFamily="18" charset="0"/>
                                </a:rPr>
                              </m:ctrlPr>
                            </m:accPr>
                            <m:e>
                              <m:r>
                                <a:rPr lang="en-US" altLang="zh-CN" sz="1600" b="1" i="0" smtClean="0">
                                  <a:latin typeface="Cambria Math" panose="02040503050406030204" pitchFamily="18" charset="0"/>
                                </a:rPr>
                                <m:t>𝐲</m:t>
                              </m:r>
                            </m:e>
                          </m:acc>
                        </m:e>
                        <m:sub>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846" name="文本框 845">
                <a:extLst>
                  <a:ext uri="{FF2B5EF4-FFF2-40B4-BE49-F238E27FC236}">
                    <a16:creationId xmlns:a16="http://schemas.microsoft.com/office/drawing/2014/main" id="{CDC71D08-CAE9-4D8B-87E6-DC50ECD201BE}"/>
                  </a:ext>
                </a:extLst>
              </p:cNvPr>
              <p:cNvSpPr txBox="1">
                <a:spLocks noRot="1" noChangeAspect="1" noMove="1" noResize="1" noEditPoints="1" noAdjustHandles="1" noChangeArrowheads="1" noChangeShapeType="1" noTextEdit="1"/>
              </p:cNvSpPr>
              <p:nvPr/>
            </p:nvSpPr>
            <p:spPr>
              <a:xfrm>
                <a:off x="11790444" y="3620343"/>
                <a:ext cx="243400" cy="246221"/>
              </a:xfrm>
              <a:prstGeom prst="rect">
                <a:avLst/>
              </a:prstGeom>
              <a:blipFill>
                <a:blip r:embed="rId23"/>
                <a:stretch>
                  <a:fillRect l="-20000" t="-5000" r="-4250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7" name="文本框 846">
                <a:extLst>
                  <a:ext uri="{FF2B5EF4-FFF2-40B4-BE49-F238E27FC236}">
                    <a16:creationId xmlns:a16="http://schemas.microsoft.com/office/drawing/2014/main" id="{B5FCD382-F03C-591C-4F16-BD2C2C746FC5}"/>
                  </a:ext>
                </a:extLst>
              </p:cNvPr>
              <p:cNvSpPr txBox="1"/>
              <p:nvPr/>
            </p:nvSpPr>
            <p:spPr>
              <a:xfrm>
                <a:off x="11770808" y="4844418"/>
                <a:ext cx="2687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acc>
                            <m:accPr>
                              <m:chr m:val="̃"/>
                              <m:ctrlPr>
                                <a:rPr lang="en-US" altLang="zh-CN" sz="1600" b="1" i="1" smtClean="0">
                                  <a:latin typeface="Cambria Math" panose="02040503050406030204" pitchFamily="18" charset="0"/>
                                </a:rPr>
                              </m:ctrlPr>
                            </m:accPr>
                            <m:e>
                              <m:r>
                                <a:rPr lang="en-US" altLang="zh-CN" sz="1600" b="1" i="0" smtClean="0">
                                  <a:latin typeface="Cambria Math" panose="02040503050406030204" pitchFamily="18" charset="0"/>
                                </a:rPr>
                                <m:t>𝐲</m:t>
                              </m:r>
                            </m:e>
                          </m:acc>
                        </m:e>
                        <m:sub>
                          <m:r>
                            <a:rPr lang="en-US" altLang="zh-CN" sz="1600" b="0" i="1" smtClean="0">
                              <a:latin typeface="Cambria Math" panose="02040503050406030204" pitchFamily="18" charset="0"/>
                            </a:rPr>
                            <m:t>𝐾</m:t>
                          </m:r>
                        </m:sub>
                      </m:sSub>
                    </m:oMath>
                  </m:oMathPara>
                </a14:m>
                <a:endParaRPr lang="zh-CN" altLang="en-US" sz="1600" dirty="0"/>
              </a:p>
            </p:txBody>
          </p:sp>
        </mc:Choice>
        <mc:Fallback xmlns="">
          <p:sp>
            <p:nvSpPr>
              <p:cNvPr id="847" name="文本框 846">
                <a:extLst>
                  <a:ext uri="{FF2B5EF4-FFF2-40B4-BE49-F238E27FC236}">
                    <a16:creationId xmlns:a16="http://schemas.microsoft.com/office/drawing/2014/main" id="{B5FCD382-F03C-591C-4F16-BD2C2C746FC5}"/>
                  </a:ext>
                </a:extLst>
              </p:cNvPr>
              <p:cNvSpPr txBox="1">
                <a:spLocks noRot="1" noChangeAspect="1" noMove="1" noResize="1" noEditPoints="1" noAdjustHandles="1" noChangeArrowheads="1" noChangeShapeType="1" noTextEdit="1"/>
              </p:cNvSpPr>
              <p:nvPr/>
            </p:nvSpPr>
            <p:spPr>
              <a:xfrm>
                <a:off x="11770808" y="4844418"/>
                <a:ext cx="268792" cy="246221"/>
              </a:xfrm>
              <a:prstGeom prst="rect">
                <a:avLst/>
              </a:prstGeom>
              <a:blipFill>
                <a:blip r:embed="rId24"/>
                <a:stretch>
                  <a:fillRect l="-18182" t="-5000" r="-36364" b="-25000"/>
                </a:stretch>
              </a:blipFill>
            </p:spPr>
            <p:txBody>
              <a:bodyPr/>
              <a:lstStyle/>
              <a:p>
                <a:r>
                  <a:rPr lang="zh-CN" altLang="en-US">
                    <a:noFill/>
                  </a:rPr>
                  <a:t> </a:t>
                </a:r>
              </a:p>
            </p:txBody>
          </p:sp>
        </mc:Fallback>
      </mc:AlternateContent>
      <p:cxnSp>
        <p:nvCxnSpPr>
          <p:cNvPr id="848" name="直接箭头连接符 847">
            <a:extLst>
              <a:ext uri="{FF2B5EF4-FFF2-40B4-BE49-F238E27FC236}">
                <a16:creationId xmlns:a16="http://schemas.microsoft.com/office/drawing/2014/main" id="{DC49BD93-378C-A733-4FF6-A13EEAA19460}"/>
              </a:ext>
            </a:extLst>
          </p:cNvPr>
          <p:cNvCxnSpPr>
            <a:cxnSpLocks/>
            <a:stCxn id="468" idx="3"/>
            <a:endCxn id="476" idx="1"/>
          </p:cNvCxnSpPr>
          <p:nvPr/>
        </p:nvCxnSpPr>
        <p:spPr>
          <a:xfrm>
            <a:off x="6282572" y="4075303"/>
            <a:ext cx="199839" cy="10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直接箭头连接符 848">
            <a:extLst>
              <a:ext uri="{FF2B5EF4-FFF2-40B4-BE49-F238E27FC236}">
                <a16:creationId xmlns:a16="http://schemas.microsoft.com/office/drawing/2014/main" id="{AAE7CFAF-574E-2FE9-FCF4-BA3E58F788E0}"/>
              </a:ext>
            </a:extLst>
          </p:cNvPr>
          <p:cNvCxnSpPr>
            <a:cxnSpLocks/>
            <a:stCxn id="476" idx="3"/>
            <a:endCxn id="815" idx="1"/>
          </p:cNvCxnSpPr>
          <p:nvPr/>
        </p:nvCxnSpPr>
        <p:spPr>
          <a:xfrm flipV="1">
            <a:off x="7076034" y="2847616"/>
            <a:ext cx="473177" cy="12287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直接箭头连接符 849">
            <a:extLst>
              <a:ext uri="{FF2B5EF4-FFF2-40B4-BE49-F238E27FC236}">
                <a16:creationId xmlns:a16="http://schemas.microsoft.com/office/drawing/2014/main" id="{5237599A-BE2C-99A1-7EAF-ACB3D9595914}"/>
              </a:ext>
            </a:extLst>
          </p:cNvPr>
          <p:cNvCxnSpPr>
            <a:cxnSpLocks/>
            <a:stCxn id="476" idx="3"/>
            <a:endCxn id="822" idx="1"/>
          </p:cNvCxnSpPr>
          <p:nvPr/>
        </p:nvCxnSpPr>
        <p:spPr>
          <a:xfrm flipV="1">
            <a:off x="7076034" y="3774073"/>
            <a:ext cx="473177" cy="3022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直接箭头连接符 850">
            <a:extLst>
              <a:ext uri="{FF2B5EF4-FFF2-40B4-BE49-F238E27FC236}">
                <a16:creationId xmlns:a16="http://schemas.microsoft.com/office/drawing/2014/main" id="{E44C1F2B-361A-72E1-4179-4D0CA29D2DBB}"/>
              </a:ext>
            </a:extLst>
          </p:cNvPr>
          <p:cNvCxnSpPr>
            <a:cxnSpLocks/>
            <a:stCxn id="476" idx="3"/>
            <a:endCxn id="827" idx="1"/>
          </p:cNvCxnSpPr>
          <p:nvPr/>
        </p:nvCxnSpPr>
        <p:spPr>
          <a:xfrm>
            <a:off x="7076034" y="4076369"/>
            <a:ext cx="473177" cy="9319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2" name="组合 851">
            <a:extLst>
              <a:ext uri="{FF2B5EF4-FFF2-40B4-BE49-F238E27FC236}">
                <a16:creationId xmlns:a16="http://schemas.microsoft.com/office/drawing/2014/main" id="{010F4DE3-61D2-3F72-58D8-0DFB4291414E}"/>
              </a:ext>
            </a:extLst>
          </p:cNvPr>
          <p:cNvGrpSpPr>
            <a:grpSpLocks noChangeAspect="1"/>
          </p:cNvGrpSpPr>
          <p:nvPr/>
        </p:nvGrpSpPr>
        <p:grpSpPr>
          <a:xfrm>
            <a:off x="2719278" y="4912011"/>
            <a:ext cx="486533" cy="486533"/>
            <a:chOff x="10073893" y="5335847"/>
            <a:chExt cx="1080000" cy="1080000"/>
          </a:xfrm>
        </p:grpSpPr>
        <p:sp>
          <p:nvSpPr>
            <p:cNvPr id="853" name="椭圆 852">
              <a:extLst>
                <a:ext uri="{FF2B5EF4-FFF2-40B4-BE49-F238E27FC236}">
                  <a16:creationId xmlns:a16="http://schemas.microsoft.com/office/drawing/2014/main" id="{636A709B-731A-A521-1F96-5A6C5DFD3156}"/>
                </a:ext>
              </a:extLst>
            </p:cNvPr>
            <p:cNvSpPr>
              <a:spLocks noChangeAspect="1"/>
            </p:cNvSpPr>
            <p:nvPr/>
          </p:nvSpPr>
          <p:spPr>
            <a:xfrm>
              <a:off x="10073893" y="5335847"/>
              <a:ext cx="1080000" cy="108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4" name="任意多边形: 形状 853">
              <a:extLst>
                <a:ext uri="{FF2B5EF4-FFF2-40B4-BE49-F238E27FC236}">
                  <a16:creationId xmlns:a16="http://schemas.microsoft.com/office/drawing/2014/main" id="{B918D03D-8C99-F3F8-F966-E855F645118F}"/>
                </a:ext>
              </a:extLst>
            </p:cNvPr>
            <p:cNvSpPr/>
            <p:nvPr/>
          </p:nvSpPr>
          <p:spPr>
            <a:xfrm>
              <a:off x="10139024" y="5645681"/>
              <a:ext cx="946167" cy="468528"/>
            </a:xfrm>
            <a:custGeom>
              <a:avLst/>
              <a:gdLst>
                <a:gd name="connsiteX0" fmla="*/ 0 w 950118"/>
                <a:gd name="connsiteY0" fmla="*/ 497681 h 507704"/>
                <a:gd name="connsiteX1" fmla="*/ 204787 w 950118"/>
                <a:gd name="connsiteY1" fmla="*/ 502443 h 507704"/>
                <a:gd name="connsiteX2" fmla="*/ 373856 w 950118"/>
                <a:gd name="connsiteY2" fmla="*/ 433387 h 507704"/>
                <a:gd name="connsiteX3" fmla="*/ 481012 w 950118"/>
                <a:gd name="connsiteY3" fmla="*/ 257175 h 507704"/>
                <a:gd name="connsiteX4" fmla="*/ 566737 w 950118"/>
                <a:gd name="connsiteY4" fmla="*/ 100012 h 507704"/>
                <a:gd name="connsiteX5" fmla="*/ 683418 w 950118"/>
                <a:gd name="connsiteY5" fmla="*/ 21431 h 507704"/>
                <a:gd name="connsiteX6" fmla="*/ 950118 w 950118"/>
                <a:gd name="connsiteY6" fmla="*/ 0 h 507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118" h="507704">
                  <a:moveTo>
                    <a:pt x="0" y="497681"/>
                  </a:moveTo>
                  <a:cubicBezTo>
                    <a:pt x="71239" y="505420"/>
                    <a:pt x="142478" y="513159"/>
                    <a:pt x="204787" y="502443"/>
                  </a:cubicBezTo>
                  <a:cubicBezTo>
                    <a:pt x="267096" y="491727"/>
                    <a:pt x="327818" y="474265"/>
                    <a:pt x="373856" y="433387"/>
                  </a:cubicBezTo>
                  <a:cubicBezTo>
                    <a:pt x="419894" y="392509"/>
                    <a:pt x="448865" y="312737"/>
                    <a:pt x="481012" y="257175"/>
                  </a:cubicBezTo>
                  <a:cubicBezTo>
                    <a:pt x="513159" y="201612"/>
                    <a:pt x="533003" y="139303"/>
                    <a:pt x="566737" y="100012"/>
                  </a:cubicBezTo>
                  <a:cubicBezTo>
                    <a:pt x="600471" y="60721"/>
                    <a:pt x="619521" y="38100"/>
                    <a:pt x="683418" y="21431"/>
                  </a:cubicBezTo>
                  <a:cubicBezTo>
                    <a:pt x="747315" y="4762"/>
                    <a:pt x="848716" y="2381"/>
                    <a:pt x="950118" y="0"/>
                  </a:cubicBezTo>
                </a:path>
              </a:pathLst>
            </a:custGeom>
            <a:noFill/>
            <a:ln w="2413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55" name="组合 854">
            <a:extLst>
              <a:ext uri="{FF2B5EF4-FFF2-40B4-BE49-F238E27FC236}">
                <a16:creationId xmlns:a16="http://schemas.microsoft.com/office/drawing/2014/main" id="{54F200DD-5FC5-9548-2FBA-B068D8E5F010}"/>
              </a:ext>
            </a:extLst>
          </p:cNvPr>
          <p:cNvGrpSpPr/>
          <p:nvPr/>
        </p:nvGrpSpPr>
        <p:grpSpPr>
          <a:xfrm>
            <a:off x="1862631" y="4663015"/>
            <a:ext cx="530915" cy="870212"/>
            <a:chOff x="4277361" y="4607005"/>
            <a:chExt cx="530915" cy="861774"/>
          </a:xfrm>
        </p:grpSpPr>
        <p:sp>
          <p:nvSpPr>
            <p:cNvPr id="856" name="文本框 855">
              <a:extLst>
                <a:ext uri="{FF2B5EF4-FFF2-40B4-BE49-F238E27FC236}">
                  <a16:creationId xmlns:a16="http://schemas.microsoft.com/office/drawing/2014/main" id="{8C19FAB7-473D-ED4B-F03E-A573CAB638EF}"/>
                </a:ext>
              </a:extLst>
            </p:cNvPr>
            <p:cNvSpPr txBox="1"/>
            <p:nvPr/>
          </p:nvSpPr>
          <p:spPr>
            <a:xfrm>
              <a:off x="4277361" y="4607005"/>
              <a:ext cx="530915" cy="861774"/>
            </a:xfrm>
            <a:prstGeom prst="rect">
              <a:avLst/>
            </a:prstGeom>
            <a:noFill/>
          </p:spPr>
          <p:txBody>
            <a:bodyPr wrap="none" rtlCol="0">
              <a:spAutoFit/>
            </a:bodyPr>
            <a:lstStyle/>
            <a:p>
              <a:pPr algn="ctr"/>
              <a:r>
                <a:rPr lang="en-US" altLang="zh-CN" sz="5000" dirty="0">
                  <a:latin typeface="Times New Roman" panose="02020603050405020304" pitchFamily="18" charset="0"/>
                  <a:cs typeface="Times New Roman" panose="02020603050405020304" pitchFamily="18" charset="0"/>
                </a:rPr>
                <a:t>~</a:t>
              </a:r>
              <a:endParaRPr lang="zh-CN" altLang="en-US" sz="5000" dirty="0">
                <a:latin typeface="Times New Roman" panose="02020603050405020304" pitchFamily="18" charset="0"/>
                <a:cs typeface="Times New Roman" panose="02020603050405020304" pitchFamily="18" charset="0"/>
              </a:endParaRPr>
            </a:p>
          </p:txBody>
        </p:sp>
        <p:sp>
          <p:nvSpPr>
            <p:cNvPr id="857" name="椭圆 856">
              <a:extLst>
                <a:ext uri="{FF2B5EF4-FFF2-40B4-BE49-F238E27FC236}">
                  <a16:creationId xmlns:a16="http://schemas.microsoft.com/office/drawing/2014/main" id="{4204B96C-0F3B-2E5B-1A27-22E00F7BA6FB}"/>
                </a:ext>
              </a:extLst>
            </p:cNvPr>
            <p:cNvSpPr>
              <a:spLocks noChangeAspect="1"/>
            </p:cNvSpPr>
            <p:nvPr/>
          </p:nvSpPr>
          <p:spPr>
            <a:xfrm>
              <a:off x="4299552" y="4844663"/>
              <a:ext cx="486533" cy="48653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8" name="直接箭头连接符 857">
            <a:extLst>
              <a:ext uri="{FF2B5EF4-FFF2-40B4-BE49-F238E27FC236}">
                <a16:creationId xmlns:a16="http://schemas.microsoft.com/office/drawing/2014/main" id="{3E47D66D-6784-EE08-7C79-379891B739BE}"/>
              </a:ext>
            </a:extLst>
          </p:cNvPr>
          <p:cNvCxnSpPr>
            <a:cxnSpLocks/>
          </p:cNvCxnSpPr>
          <p:nvPr/>
        </p:nvCxnSpPr>
        <p:spPr>
          <a:xfrm flipV="1">
            <a:off x="1495176" y="5148649"/>
            <a:ext cx="3924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直接箭头连接符 858">
            <a:extLst>
              <a:ext uri="{FF2B5EF4-FFF2-40B4-BE49-F238E27FC236}">
                <a16:creationId xmlns:a16="http://schemas.microsoft.com/office/drawing/2014/main" id="{7967CB59-8DB6-8DE4-81BF-62DA302CFDA4}"/>
              </a:ext>
            </a:extLst>
          </p:cNvPr>
          <p:cNvCxnSpPr>
            <a:cxnSpLocks/>
          </p:cNvCxnSpPr>
          <p:nvPr/>
        </p:nvCxnSpPr>
        <p:spPr>
          <a:xfrm flipV="1">
            <a:off x="2361382" y="5148648"/>
            <a:ext cx="3578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0" name="组合 859">
            <a:extLst>
              <a:ext uri="{FF2B5EF4-FFF2-40B4-BE49-F238E27FC236}">
                <a16:creationId xmlns:a16="http://schemas.microsoft.com/office/drawing/2014/main" id="{476A9924-2A9E-56FA-2BB2-B17027FCBDE9}"/>
              </a:ext>
            </a:extLst>
          </p:cNvPr>
          <p:cNvGrpSpPr/>
          <p:nvPr/>
        </p:nvGrpSpPr>
        <p:grpSpPr>
          <a:xfrm>
            <a:off x="3237727" y="1204123"/>
            <a:ext cx="1704493" cy="941516"/>
            <a:chOff x="6181316" y="853670"/>
            <a:chExt cx="1704493" cy="941516"/>
          </a:xfrm>
        </p:grpSpPr>
        <p:sp>
          <p:nvSpPr>
            <p:cNvPr id="861" name="任意多边形: 形状 860">
              <a:extLst>
                <a:ext uri="{FF2B5EF4-FFF2-40B4-BE49-F238E27FC236}">
                  <a16:creationId xmlns:a16="http://schemas.microsoft.com/office/drawing/2014/main" id="{6D01D1A4-FB0B-8783-E19A-F6BF3BF05C72}"/>
                </a:ext>
              </a:extLst>
            </p:cNvPr>
            <p:cNvSpPr>
              <a:spLocks noChangeAspect="1"/>
            </p:cNvSpPr>
            <p:nvPr/>
          </p:nvSpPr>
          <p:spPr>
            <a:xfrm rot="20890472">
              <a:off x="6181316" y="853670"/>
              <a:ext cx="1704493" cy="941516"/>
            </a:xfrm>
            <a:custGeom>
              <a:avLst/>
              <a:gdLst>
                <a:gd name="connsiteX0" fmla="*/ 2939677 w 3872862"/>
                <a:gd name="connsiteY0" fmla="*/ 1991540 h 2171443"/>
                <a:gd name="connsiteX1" fmla="*/ 2444377 w 3872862"/>
                <a:gd name="connsiteY1" fmla="*/ 2014400 h 2171443"/>
                <a:gd name="connsiteX2" fmla="*/ 2116717 w 3872862"/>
                <a:gd name="connsiteY2" fmla="*/ 2037260 h 2171443"/>
                <a:gd name="connsiteX3" fmla="*/ 1781437 w 3872862"/>
                <a:gd name="connsiteY3" fmla="*/ 2159180 h 2171443"/>
                <a:gd name="connsiteX4" fmla="*/ 1225177 w 3872862"/>
                <a:gd name="connsiteY4" fmla="*/ 2143940 h 2171443"/>
                <a:gd name="connsiteX5" fmla="*/ 600337 w 3872862"/>
                <a:gd name="connsiteY5" fmla="*/ 1953440 h 2171443"/>
                <a:gd name="connsiteX6" fmla="*/ 150757 w 3872862"/>
                <a:gd name="connsiteY6" fmla="*/ 1595300 h 2171443"/>
                <a:gd name="connsiteX7" fmla="*/ 5977 w 3872862"/>
                <a:gd name="connsiteY7" fmla="*/ 1199060 h 2171443"/>
                <a:gd name="connsiteX8" fmla="*/ 318397 w 3872862"/>
                <a:gd name="connsiteY8" fmla="*/ 848540 h 2171443"/>
                <a:gd name="connsiteX9" fmla="*/ 531757 w 3872862"/>
                <a:gd name="connsiteY9" fmla="*/ 452300 h 2171443"/>
                <a:gd name="connsiteX10" fmla="*/ 844177 w 3872862"/>
                <a:gd name="connsiteY10" fmla="*/ 132260 h 2171443"/>
                <a:gd name="connsiteX11" fmla="*/ 1415677 w 3872862"/>
                <a:gd name="connsiteY11" fmla="*/ 2720 h 2171443"/>
                <a:gd name="connsiteX12" fmla="*/ 2139577 w 3872862"/>
                <a:gd name="connsiteY12" fmla="*/ 238940 h 2171443"/>
                <a:gd name="connsiteX13" fmla="*/ 2741557 w 3872862"/>
                <a:gd name="connsiteY13" fmla="*/ 292280 h 2171443"/>
                <a:gd name="connsiteX14" fmla="*/ 3343537 w 3872862"/>
                <a:gd name="connsiteY14" fmla="*/ 513260 h 2171443"/>
                <a:gd name="connsiteX15" fmla="*/ 3732157 w 3872862"/>
                <a:gd name="connsiteY15" fmla="*/ 840920 h 2171443"/>
                <a:gd name="connsiteX16" fmla="*/ 3869317 w 3872862"/>
                <a:gd name="connsiteY16" fmla="*/ 1313360 h 2171443"/>
                <a:gd name="connsiteX17" fmla="*/ 3610237 w 3872862"/>
                <a:gd name="connsiteY17" fmla="*/ 1755320 h 2171443"/>
                <a:gd name="connsiteX18" fmla="*/ 2939677 w 3872862"/>
                <a:gd name="connsiteY18" fmla="*/ 1991540 h 21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72862" h="2171443">
                  <a:moveTo>
                    <a:pt x="2939677" y="1991540"/>
                  </a:moveTo>
                  <a:cubicBezTo>
                    <a:pt x="2745367" y="2034720"/>
                    <a:pt x="2581537" y="2006780"/>
                    <a:pt x="2444377" y="2014400"/>
                  </a:cubicBezTo>
                  <a:cubicBezTo>
                    <a:pt x="2307217" y="2022020"/>
                    <a:pt x="2227207" y="2013130"/>
                    <a:pt x="2116717" y="2037260"/>
                  </a:cubicBezTo>
                  <a:cubicBezTo>
                    <a:pt x="2006227" y="2061390"/>
                    <a:pt x="1930027" y="2141400"/>
                    <a:pt x="1781437" y="2159180"/>
                  </a:cubicBezTo>
                  <a:cubicBezTo>
                    <a:pt x="1632847" y="2176960"/>
                    <a:pt x="1422027" y="2178230"/>
                    <a:pt x="1225177" y="2143940"/>
                  </a:cubicBezTo>
                  <a:cubicBezTo>
                    <a:pt x="1028327" y="2109650"/>
                    <a:pt x="779407" y="2044880"/>
                    <a:pt x="600337" y="1953440"/>
                  </a:cubicBezTo>
                  <a:cubicBezTo>
                    <a:pt x="421267" y="1862000"/>
                    <a:pt x="249817" y="1721030"/>
                    <a:pt x="150757" y="1595300"/>
                  </a:cubicBezTo>
                  <a:cubicBezTo>
                    <a:pt x="51697" y="1469570"/>
                    <a:pt x="-21963" y="1323520"/>
                    <a:pt x="5977" y="1199060"/>
                  </a:cubicBezTo>
                  <a:cubicBezTo>
                    <a:pt x="33917" y="1074600"/>
                    <a:pt x="230767" y="973000"/>
                    <a:pt x="318397" y="848540"/>
                  </a:cubicBezTo>
                  <a:cubicBezTo>
                    <a:pt x="406027" y="724080"/>
                    <a:pt x="444127" y="571680"/>
                    <a:pt x="531757" y="452300"/>
                  </a:cubicBezTo>
                  <a:cubicBezTo>
                    <a:pt x="619387" y="332920"/>
                    <a:pt x="696857" y="207190"/>
                    <a:pt x="844177" y="132260"/>
                  </a:cubicBezTo>
                  <a:cubicBezTo>
                    <a:pt x="991497" y="57330"/>
                    <a:pt x="1199777" y="-15060"/>
                    <a:pt x="1415677" y="2720"/>
                  </a:cubicBezTo>
                  <a:cubicBezTo>
                    <a:pt x="1631577" y="20500"/>
                    <a:pt x="1918597" y="190680"/>
                    <a:pt x="2139577" y="238940"/>
                  </a:cubicBezTo>
                  <a:cubicBezTo>
                    <a:pt x="2360557" y="287200"/>
                    <a:pt x="2540897" y="246560"/>
                    <a:pt x="2741557" y="292280"/>
                  </a:cubicBezTo>
                  <a:cubicBezTo>
                    <a:pt x="2942217" y="338000"/>
                    <a:pt x="3178437" y="421820"/>
                    <a:pt x="3343537" y="513260"/>
                  </a:cubicBezTo>
                  <a:cubicBezTo>
                    <a:pt x="3508637" y="604700"/>
                    <a:pt x="3644527" y="707570"/>
                    <a:pt x="3732157" y="840920"/>
                  </a:cubicBezTo>
                  <a:cubicBezTo>
                    <a:pt x="3819787" y="974270"/>
                    <a:pt x="3889637" y="1160960"/>
                    <a:pt x="3869317" y="1313360"/>
                  </a:cubicBezTo>
                  <a:cubicBezTo>
                    <a:pt x="3848997" y="1465760"/>
                    <a:pt x="3765177" y="1642290"/>
                    <a:pt x="3610237" y="1755320"/>
                  </a:cubicBezTo>
                  <a:cubicBezTo>
                    <a:pt x="3455297" y="1868350"/>
                    <a:pt x="3133987" y="1948360"/>
                    <a:pt x="2939677" y="199154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862" name="直接箭头连接符 861">
              <a:extLst>
                <a:ext uri="{FF2B5EF4-FFF2-40B4-BE49-F238E27FC236}">
                  <a16:creationId xmlns:a16="http://schemas.microsoft.com/office/drawing/2014/main" id="{BE9B7839-DFDE-C205-E9AE-0919EE1E01F7}"/>
                </a:ext>
              </a:extLst>
            </p:cNvPr>
            <p:cNvCxnSpPr>
              <a:cxnSpLocks/>
            </p:cNvCxnSpPr>
            <p:nvPr/>
          </p:nvCxnSpPr>
          <p:spPr>
            <a:xfrm>
              <a:off x="6502400" y="1259711"/>
              <a:ext cx="451393" cy="151626"/>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3" name="直接箭头连接符 862">
              <a:extLst>
                <a:ext uri="{FF2B5EF4-FFF2-40B4-BE49-F238E27FC236}">
                  <a16:creationId xmlns:a16="http://schemas.microsoft.com/office/drawing/2014/main" id="{9BFB5B48-DAD4-AF3D-788A-6B8DC0F2D97E}"/>
                </a:ext>
              </a:extLst>
            </p:cNvPr>
            <p:cNvCxnSpPr>
              <a:cxnSpLocks/>
            </p:cNvCxnSpPr>
            <p:nvPr/>
          </p:nvCxnSpPr>
          <p:spPr>
            <a:xfrm flipV="1">
              <a:off x="6687338" y="1411338"/>
              <a:ext cx="266455" cy="236748"/>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4" name="直接箭头连接符 863">
              <a:extLst>
                <a:ext uri="{FF2B5EF4-FFF2-40B4-BE49-F238E27FC236}">
                  <a16:creationId xmlns:a16="http://schemas.microsoft.com/office/drawing/2014/main" id="{B4F04908-7C2D-7FBA-C6E0-88578CE8B949}"/>
                </a:ext>
              </a:extLst>
            </p:cNvPr>
            <p:cNvCxnSpPr>
              <a:cxnSpLocks/>
            </p:cNvCxnSpPr>
            <p:nvPr/>
          </p:nvCxnSpPr>
          <p:spPr>
            <a:xfrm flipH="1">
              <a:off x="6953793" y="1298979"/>
              <a:ext cx="666446" cy="112359"/>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5" name="直接箭头连接符 864">
              <a:extLst>
                <a:ext uri="{FF2B5EF4-FFF2-40B4-BE49-F238E27FC236}">
                  <a16:creationId xmlns:a16="http://schemas.microsoft.com/office/drawing/2014/main" id="{8EE78CEE-2C5F-21F0-4239-C9ED2C9B363F}"/>
                </a:ext>
              </a:extLst>
            </p:cNvPr>
            <p:cNvCxnSpPr>
              <a:cxnSpLocks/>
            </p:cNvCxnSpPr>
            <p:nvPr/>
          </p:nvCxnSpPr>
          <p:spPr>
            <a:xfrm rot="21280435" flipH="1">
              <a:off x="6934806" y="1003123"/>
              <a:ext cx="17090" cy="408302"/>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6" name="椭圆 865">
              <a:extLst>
                <a:ext uri="{FF2B5EF4-FFF2-40B4-BE49-F238E27FC236}">
                  <a16:creationId xmlns:a16="http://schemas.microsoft.com/office/drawing/2014/main" id="{10280717-D7DE-08CE-4372-8F68A761D7AE}"/>
                </a:ext>
              </a:extLst>
            </p:cNvPr>
            <p:cNvSpPr/>
            <p:nvPr/>
          </p:nvSpPr>
          <p:spPr>
            <a:xfrm rot="3109883">
              <a:off x="6905701" y="1366805"/>
              <a:ext cx="89668" cy="896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67" name="文本框 866">
              <a:extLst>
                <a:ext uri="{FF2B5EF4-FFF2-40B4-BE49-F238E27FC236}">
                  <a16:creationId xmlns:a16="http://schemas.microsoft.com/office/drawing/2014/main" id="{0B050ED5-25AB-C436-254E-2D460A4DC6A9}"/>
                </a:ext>
              </a:extLst>
            </p:cNvPr>
            <p:cNvSpPr txBox="1"/>
            <p:nvPr/>
          </p:nvSpPr>
          <p:spPr>
            <a:xfrm rot="21061811">
              <a:off x="6931823" y="1068843"/>
              <a:ext cx="845103"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Basis Vector</a:t>
              </a:r>
              <a:endParaRPr lang="zh-CN" altLang="en-US" sz="1000" dirty="0">
                <a:latin typeface="Times New Roman" panose="02020603050405020304" pitchFamily="18" charset="0"/>
                <a:cs typeface="Times New Roman" panose="02020603050405020304" pitchFamily="18" charset="0"/>
              </a:endParaRPr>
            </a:p>
          </p:txBody>
        </p:sp>
        <p:cxnSp>
          <p:nvCxnSpPr>
            <p:cNvPr id="868" name="直接箭头连接符 867">
              <a:extLst>
                <a:ext uri="{FF2B5EF4-FFF2-40B4-BE49-F238E27FC236}">
                  <a16:creationId xmlns:a16="http://schemas.microsoft.com/office/drawing/2014/main" id="{75B819A4-89DA-C804-2E53-70D9B6FCAC3C}"/>
                </a:ext>
              </a:extLst>
            </p:cNvPr>
            <p:cNvCxnSpPr>
              <a:cxnSpLocks/>
              <a:endCxn id="866" idx="6"/>
            </p:cNvCxnSpPr>
            <p:nvPr/>
          </p:nvCxnSpPr>
          <p:spPr>
            <a:xfrm flipH="1" flipV="1">
              <a:off x="6978241" y="1446887"/>
              <a:ext cx="162279" cy="177949"/>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6" name="文本框 875">
            <a:extLst>
              <a:ext uri="{FF2B5EF4-FFF2-40B4-BE49-F238E27FC236}">
                <a16:creationId xmlns:a16="http://schemas.microsoft.com/office/drawing/2014/main" id="{12F910F0-1512-5277-2005-2D03F611A6FA}"/>
              </a:ext>
            </a:extLst>
          </p:cNvPr>
          <p:cNvSpPr txBox="1"/>
          <p:nvPr/>
        </p:nvSpPr>
        <p:spPr>
          <a:xfrm rot="16200000">
            <a:off x="3387578" y="4969720"/>
            <a:ext cx="439544" cy="523220"/>
          </a:xfrm>
          <a:prstGeom prst="rect">
            <a:avLst/>
          </a:prstGeom>
          <a:noFill/>
        </p:spPr>
        <p:txBody>
          <a:bodyPr wrap="none" rtlCol="0">
            <a:spAutoFit/>
          </a:bodyPr>
          <a:lstStyle/>
          <a:p>
            <a:r>
              <a:rPr lang="en-US" altLang="zh-CN" sz="2800" b="1" dirty="0"/>
              <a:t>…</a:t>
            </a:r>
            <a:endParaRPr lang="zh-CN" altLang="en-US" sz="2800" b="1" dirty="0"/>
          </a:p>
        </p:txBody>
      </p:sp>
      <p:sp>
        <p:nvSpPr>
          <p:cNvPr id="877" name="矩形: 圆角 876">
            <a:extLst>
              <a:ext uri="{FF2B5EF4-FFF2-40B4-BE49-F238E27FC236}">
                <a16:creationId xmlns:a16="http://schemas.microsoft.com/office/drawing/2014/main" id="{D81C8C75-C49D-0109-421E-CF8920F41B5C}"/>
              </a:ext>
            </a:extLst>
          </p:cNvPr>
          <p:cNvSpPr/>
          <p:nvPr/>
        </p:nvSpPr>
        <p:spPr>
          <a:xfrm>
            <a:off x="3799053" y="4752522"/>
            <a:ext cx="787463" cy="209213"/>
          </a:xfrm>
          <a:prstGeom prst="roundRect">
            <a:avLst/>
          </a:prstGeom>
          <a:no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78" name="文本框 877">
                <a:extLst>
                  <a:ext uri="{FF2B5EF4-FFF2-40B4-BE49-F238E27FC236}">
                    <a16:creationId xmlns:a16="http://schemas.microsoft.com/office/drawing/2014/main" id="{6EE15076-2A25-5DC7-0389-48AD6E4F8C85}"/>
                  </a:ext>
                </a:extLst>
              </p:cNvPr>
              <p:cNvSpPr txBox="1"/>
              <p:nvPr/>
            </p:nvSpPr>
            <p:spPr>
              <a:xfrm>
                <a:off x="2434889" y="2016641"/>
                <a:ext cx="506292" cy="32720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b="1" i="1" dirty="0" smtClean="0">
                              <a:latin typeface="Cambria Math" panose="02040503050406030204" pitchFamily="18" charset="0"/>
                              <a:cs typeface="Times New Roman" panose="02020603050405020304" pitchFamily="18" charset="0"/>
                            </a:rPr>
                          </m:ctrlPr>
                        </m:sSubPr>
                        <m:e>
                          <m:r>
                            <a:rPr lang="zh-CN" altLang="en-US" sz="1400" b="1" i="1" dirty="0" smtClean="0">
                              <a:latin typeface="Cambria Math" panose="02040503050406030204" pitchFamily="18" charset="0"/>
                              <a:cs typeface="Times New Roman" panose="02020603050405020304" pitchFamily="18" charset="0"/>
                            </a:rPr>
                            <m:t>𝓝</m:t>
                          </m:r>
                        </m:e>
                        <m:sub>
                          <m:r>
                            <a:rPr lang="en-US" altLang="zh-CN" sz="1400" b="1" i="1" dirty="0" smtClean="0">
                              <a:latin typeface="Cambria Math" panose="02040503050406030204" pitchFamily="18" charset="0"/>
                              <a:cs typeface="Times New Roman" panose="02020603050405020304" pitchFamily="18" charset="0"/>
                            </a:rPr>
                            <m:t>𝜷</m:t>
                          </m:r>
                        </m:sub>
                      </m:sSub>
                    </m:oMath>
                  </m:oMathPara>
                </a14:m>
                <a:endParaRPr lang="zh-CN" altLang="en-US" sz="1400" b="1" dirty="0">
                  <a:latin typeface="Times New Roman" panose="02020603050405020304" pitchFamily="18" charset="0"/>
                  <a:cs typeface="Times New Roman" panose="02020603050405020304" pitchFamily="18" charset="0"/>
                </a:endParaRPr>
              </a:p>
            </p:txBody>
          </p:sp>
        </mc:Choice>
        <mc:Fallback xmlns="">
          <p:sp>
            <p:nvSpPr>
              <p:cNvPr id="878" name="文本框 877">
                <a:extLst>
                  <a:ext uri="{FF2B5EF4-FFF2-40B4-BE49-F238E27FC236}">
                    <a16:creationId xmlns:a16="http://schemas.microsoft.com/office/drawing/2014/main" id="{6EE15076-2A25-5DC7-0389-48AD6E4F8C85}"/>
                  </a:ext>
                </a:extLst>
              </p:cNvPr>
              <p:cNvSpPr txBox="1">
                <a:spLocks noRot="1" noChangeAspect="1" noMove="1" noResize="1" noEditPoints="1" noAdjustHandles="1" noChangeArrowheads="1" noChangeShapeType="1" noTextEdit="1"/>
              </p:cNvSpPr>
              <p:nvPr/>
            </p:nvSpPr>
            <p:spPr>
              <a:xfrm>
                <a:off x="2434889" y="2016641"/>
                <a:ext cx="506292" cy="327205"/>
              </a:xfrm>
              <a:prstGeom prst="rect">
                <a:avLst/>
              </a:prstGeom>
              <a:blipFill>
                <a:blip r:embed="rId25"/>
                <a:stretch>
                  <a:fillRect b="-3774"/>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B9785468-18D5-1BAA-9972-9192A6AA01B8}"/>
              </a:ext>
            </a:extLst>
          </p:cNvPr>
          <p:cNvGrpSpPr/>
          <p:nvPr/>
        </p:nvGrpSpPr>
        <p:grpSpPr>
          <a:xfrm>
            <a:off x="6833842" y="1196130"/>
            <a:ext cx="1704493" cy="941516"/>
            <a:chOff x="6833842" y="1196130"/>
            <a:chExt cx="1704493" cy="941516"/>
          </a:xfrm>
        </p:grpSpPr>
        <p:grpSp>
          <p:nvGrpSpPr>
            <p:cNvPr id="752" name="组合 751">
              <a:extLst>
                <a:ext uri="{FF2B5EF4-FFF2-40B4-BE49-F238E27FC236}">
                  <a16:creationId xmlns:a16="http://schemas.microsoft.com/office/drawing/2014/main" id="{6B3B690E-0506-89EF-6C7D-052D17204BC8}"/>
                </a:ext>
              </a:extLst>
            </p:cNvPr>
            <p:cNvGrpSpPr/>
            <p:nvPr/>
          </p:nvGrpSpPr>
          <p:grpSpPr>
            <a:xfrm>
              <a:off x="6833842" y="1196130"/>
              <a:ext cx="1704493" cy="941516"/>
              <a:chOff x="10173757" y="1476415"/>
              <a:chExt cx="1704493" cy="941516"/>
            </a:xfrm>
          </p:grpSpPr>
          <p:sp>
            <p:nvSpPr>
              <p:cNvPr id="753" name="任意多边形: 形状 752">
                <a:extLst>
                  <a:ext uri="{FF2B5EF4-FFF2-40B4-BE49-F238E27FC236}">
                    <a16:creationId xmlns:a16="http://schemas.microsoft.com/office/drawing/2014/main" id="{50E958E5-3366-ACD3-DC99-05ABF5B0361E}"/>
                  </a:ext>
                </a:extLst>
              </p:cNvPr>
              <p:cNvSpPr>
                <a:spLocks noChangeAspect="1"/>
              </p:cNvSpPr>
              <p:nvPr/>
            </p:nvSpPr>
            <p:spPr>
              <a:xfrm rot="20890472">
                <a:off x="10173757" y="1476415"/>
                <a:ext cx="1704493" cy="941516"/>
              </a:xfrm>
              <a:custGeom>
                <a:avLst/>
                <a:gdLst>
                  <a:gd name="connsiteX0" fmla="*/ 2939677 w 3872862"/>
                  <a:gd name="connsiteY0" fmla="*/ 1991540 h 2171443"/>
                  <a:gd name="connsiteX1" fmla="*/ 2444377 w 3872862"/>
                  <a:gd name="connsiteY1" fmla="*/ 2014400 h 2171443"/>
                  <a:gd name="connsiteX2" fmla="*/ 2116717 w 3872862"/>
                  <a:gd name="connsiteY2" fmla="*/ 2037260 h 2171443"/>
                  <a:gd name="connsiteX3" fmla="*/ 1781437 w 3872862"/>
                  <a:gd name="connsiteY3" fmla="*/ 2159180 h 2171443"/>
                  <a:gd name="connsiteX4" fmla="*/ 1225177 w 3872862"/>
                  <a:gd name="connsiteY4" fmla="*/ 2143940 h 2171443"/>
                  <a:gd name="connsiteX5" fmla="*/ 600337 w 3872862"/>
                  <a:gd name="connsiteY5" fmla="*/ 1953440 h 2171443"/>
                  <a:gd name="connsiteX6" fmla="*/ 150757 w 3872862"/>
                  <a:gd name="connsiteY6" fmla="*/ 1595300 h 2171443"/>
                  <a:gd name="connsiteX7" fmla="*/ 5977 w 3872862"/>
                  <a:gd name="connsiteY7" fmla="*/ 1199060 h 2171443"/>
                  <a:gd name="connsiteX8" fmla="*/ 318397 w 3872862"/>
                  <a:gd name="connsiteY8" fmla="*/ 848540 h 2171443"/>
                  <a:gd name="connsiteX9" fmla="*/ 531757 w 3872862"/>
                  <a:gd name="connsiteY9" fmla="*/ 452300 h 2171443"/>
                  <a:gd name="connsiteX10" fmla="*/ 844177 w 3872862"/>
                  <a:gd name="connsiteY10" fmla="*/ 132260 h 2171443"/>
                  <a:gd name="connsiteX11" fmla="*/ 1415677 w 3872862"/>
                  <a:gd name="connsiteY11" fmla="*/ 2720 h 2171443"/>
                  <a:gd name="connsiteX12" fmla="*/ 2139577 w 3872862"/>
                  <a:gd name="connsiteY12" fmla="*/ 238940 h 2171443"/>
                  <a:gd name="connsiteX13" fmla="*/ 2741557 w 3872862"/>
                  <a:gd name="connsiteY13" fmla="*/ 292280 h 2171443"/>
                  <a:gd name="connsiteX14" fmla="*/ 3343537 w 3872862"/>
                  <a:gd name="connsiteY14" fmla="*/ 513260 h 2171443"/>
                  <a:gd name="connsiteX15" fmla="*/ 3732157 w 3872862"/>
                  <a:gd name="connsiteY15" fmla="*/ 840920 h 2171443"/>
                  <a:gd name="connsiteX16" fmla="*/ 3869317 w 3872862"/>
                  <a:gd name="connsiteY16" fmla="*/ 1313360 h 2171443"/>
                  <a:gd name="connsiteX17" fmla="*/ 3610237 w 3872862"/>
                  <a:gd name="connsiteY17" fmla="*/ 1755320 h 2171443"/>
                  <a:gd name="connsiteX18" fmla="*/ 2939677 w 3872862"/>
                  <a:gd name="connsiteY18" fmla="*/ 1991540 h 21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72862" h="2171443">
                    <a:moveTo>
                      <a:pt x="2939677" y="1991540"/>
                    </a:moveTo>
                    <a:cubicBezTo>
                      <a:pt x="2745367" y="2034720"/>
                      <a:pt x="2581537" y="2006780"/>
                      <a:pt x="2444377" y="2014400"/>
                    </a:cubicBezTo>
                    <a:cubicBezTo>
                      <a:pt x="2307217" y="2022020"/>
                      <a:pt x="2227207" y="2013130"/>
                      <a:pt x="2116717" y="2037260"/>
                    </a:cubicBezTo>
                    <a:cubicBezTo>
                      <a:pt x="2006227" y="2061390"/>
                      <a:pt x="1930027" y="2141400"/>
                      <a:pt x="1781437" y="2159180"/>
                    </a:cubicBezTo>
                    <a:cubicBezTo>
                      <a:pt x="1632847" y="2176960"/>
                      <a:pt x="1422027" y="2178230"/>
                      <a:pt x="1225177" y="2143940"/>
                    </a:cubicBezTo>
                    <a:cubicBezTo>
                      <a:pt x="1028327" y="2109650"/>
                      <a:pt x="779407" y="2044880"/>
                      <a:pt x="600337" y="1953440"/>
                    </a:cubicBezTo>
                    <a:cubicBezTo>
                      <a:pt x="421267" y="1862000"/>
                      <a:pt x="249817" y="1721030"/>
                      <a:pt x="150757" y="1595300"/>
                    </a:cubicBezTo>
                    <a:cubicBezTo>
                      <a:pt x="51697" y="1469570"/>
                      <a:pt x="-21963" y="1323520"/>
                      <a:pt x="5977" y="1199060"/>
                    </a:cubicBezTo>
                    <a:cubicBezTo>
                      <a:pt x="33917" y="1074600"/>
                      <a:pt x="230767" y="973000"/>
                      <a:pt x="318397" y="848540"/>
                    </a:cubicBezTo>
                    <a:cubicBezTo>
                      <a:pt x="406027" y="724080"/>
                      <a:pt x="444127" y="571680"/>
                      <a:pt x="531757" y="452300"/>
                    </a:cubicBezTo>
                    <a:cubicBezTo>
                      <a:pt x="619387" y="332920"/>
                      <a:pt x="696857" y="207190"/>
                      <a:pt x="844177" y="132260"/>
                    </a:cubicBezTo>
                    <a:cubicBezTo>
                      <a:pt x="991497" y="57330"/>
                      <a:pt x="1199777" y="-15060"/>
                      <a:pt x="1415677" y="2720"/>
                    </a:cubicBezTo>
                    <a:cubicBezTo>
                      <a:pt x="1631577" y="20500"/>
                      <a:pt x="1918597" y="190680"/>
                      <a:pt x="2139577" y="238940"/>
                    </a:cubicBezTo>
                    <a:cubicBezTo>
                      <a:pt x="2360557" y="287200"/>
                      <a:pt x="2540897" y="246560"/>
                      <a:pt x="2741557" y="292280"/>
                    </a:cubicBezTo>
                    <a:cubicBezTo>
                      <a:pt x="2942217" y="338000"/>
                      <a:pt x="3178437" y="421820"/>
                      <a:pt x="3343537" y="513260"/>
                    </a:cubicBezTo>
                    <a:cubicBezTo>
                      <a:pt x="3508637" y="604700"/>
                      <a:pt x="3644527" y="707570"/>
                      <a:pt x="3732157" y="840920"/>
                    </a:cubicBezTo>
                    <a:cubicBezTo>
                      <a:pt x="3819787" y="974270"/>
                      <a:pt x="3889637" y="1160960"/>
                      <a:pt x="3869317" y="1313360"/>
                    </a:cubicBezTo>
                    <a:cubicBezTo>
                      <a:pt x="3848997" y="1465760"/>
                      <a:pt x="3765177" y="1642290"/>
                      <a:pt x="3610237" y="1755320"/>
                    </a:cubicBezTo>
                    <a:cubicBezTo>
                      <a:pt x="3455297" y="1868350"/>
                      <a:pt x="3133987" y="1948360"/>
                      <a:pt x="2939677" y="199154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55" name="椭圆 754">
                <a:extLst>
                  <a:ext uri="{FF2B5EF4-FFF2-40B4-BE49-F238E27FC236}">
                    <a16:creationId xmlns:a16="http://schemas.microsoft.com/office/drawing/2014/main" id="{E61C6D28-24D4-4DC6-73A1-DCD2AFCFEDC3}"/>
                  </a:ext>
                </a:extLst>
              </p:cNvPr>
              <p:cNvSpPr>
                <a:spLocks noChangeAspect="1"/>
              </p:cNvSpPr>
              <p:nvPr/>
            </p:nvSpPr>
            <p:spPr>
              <a:xfrm>
                <a:off x="10641343" y="1720024"/>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椭圆 762">
                <a:extLst>
                  <a:ext uri="{FF2B5EF4-FFF2-40B4-BE49-F238E27FC236}">
                    <a16:creationId xmlns:a16="http://schemas.microsoft.com/office/drawing/2014/main" id="{64BEBF28-05E4-DB86-090F-6F4F2F6DC9D5}"/>
                  </a:ext>
                </a:extLst>
              </p:cNvPr>
              <p:cNvSpPr>
                <a:spLocks noChangeAspect="1"/>
              </p:cNvSpPr>
              <p:nvPr/>
            </p:nvSpPr>
            <p:spPr>
              <a:xfrm>
                <a:off x="10406393" y="2088324"/>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椭圆 765">
                <a:extLst>
                  <a:ext uri="{FF2B5EF4-FFF2-40B4-BE49-F238E27FC236}">
                    <a16:creationId xmlns:a16="http://schemas.microsoft.com/office/drawing/2014/main" id="{E2B2D7E4-4A6C-8FD3-9096-AFF190A5AE8A}"/>
                  </a:ext>
                </a:extLst>
              </p:cNvPr>
              <p:cNvSpPr>
                <a:spLocks noChangeAspect="1"/>
              </p:cNvSpPr>
              <p:nvPr/>
            </p:nvSpPr>
            <p:spPr>
              <a:xfrm>
                <a:off x="11283122" y="2120839"/>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椭圆 766">
                <a:extLst>
                  <a:ext uri="{FF2B5EF4-FFF2-40B4-BE49-F238E27FC236}">
                    <a16:creationId xmlns:a16="http://schemas.microsoft.com/office/drawing/2014/main" id="{39D53ED9-BED2-9ED5-CF84-2FD660EBD435}"/>
                  </a:ext>
                </a:extLst>
              </p:cNvPr>
              <p:cNvSpPr>
                <a:spLocks noChangeAspect="1"/>
              </p:cNvSpPr>
              <p:nvPr/>
            </p:nvSpPr>
            <p:spPr>
              <a:xfrm>
                <a:off x="11289043" y="1596199"/>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椭圆 767">
                <a:extLst>
                  <a:ext uri="{FF2B5EF4-FFF2-40B4-BE49-F238E27FC236}">
                    <a16:creationId xmlns:a16="http://schemas.microsoft.com/office/drawing/2014/main" id="{37D62782-449B-3647-DCF9-BDF510D1F19B}"/>
                  </a:ext>
                </a:extLst>
              </p:cNvPr>
              <p:cNvSpPr>
                <a:spLocks noChangeAspect="1"/>
              </p:cNvSpPr>
              <p:nvPr/>
            </p:nvSpPr>
            <p:spPr>
              <a:xfrm>
                <a:off x="11114418" y="1818449"/>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椭圆 768">
                <a:extLst>
                  <a:ext uri="{FF2B5EF4-FFF2-40B4-BE49-F238E27FC236}">
                    <a16:creationId xmlns:a16="http://schemas.microsoft.com/office/drawing/2014/main" id="{B72E3888-4B8C-FDCD-5417-FAE08FFBC152}"/>
                  </a:ext>
                </a:extLst>
              </p:cNvPr>
              <p:cNvSpPr>
                <a:spLocks noChangeAspect="1"/>
              </p:cNvSpPr>
              <p:nvPr/>
            </p:nvSpPr>
            <p:spPr>
              <a:xfrm>
                <a:off x="11555743" y="1751774"/>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椭圆 769">
                <a:extLst>
                  <a:ext uri="{FF2B5EF4-FFF2-40B4-BE49-F238E27FC236}">
                    <a16:creationId xmlns:a16="http://schemas.microsoft.com/office/drawing/2014/main" id="{B2674961-222D-21F0-2710-F378BFBCC108}"/>
                  </a:ext>
                </a:extLst>
              </p:cNvPr>
              <p:cNvSpPr>
                <a:spLocks noChangeAspect="1"/>
              </p:cNvSpPr>
              <p:nvPr/>
            </p:nvSpPr>
            <p:spPr>
              <a:xfrm>
                <a:off x="10527043" y="2278824"/>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椭圆 770">
                <a:extLst>
                  <a:ext uri="{FF2B5EF4-FFF2-40B4-BE49-F238E27FC236}">
                    <a16:creationId xmlns:a16="http://schemas.microsoft.com/office/drawing/2014/main" id="{BAF860BB-1E66-FDA8-9EE9-B518EE0ECAD8}"/>
                  </a:ext>
                </a:extLst>
              </p:cNvPr>
              <p:cNvSpPr>
                <a:spLocks noChangeAspect="1"/>
              </p:cNvSpPr>
              <p:nvPr/>
            </p:nvSpPr>
            <p:spPr>
              <a:xfrm>
                <a:off x="11644683" y="1992485"/>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9" name="组合 868">
              <a:extLst>
                <a:ext uri="{FF2B5EF4-FFF2-40B4-BE49-F238E27FC236}">
                  <a16:creationId xmlns:a16="http://schemas.microsoft.com/office/drawing/2014/main" id="{50CE874E-39FE-C0E6-C261-899AA341FF99}"/>
                </a:ext>
              </a:extLst>
            </p:cNvPr>
            <p:cNvGrpSpPr/>
            <p:nvPr/>
          </p:nvGrpSpPr>
          <p:grpSpPr>
            <a:xfrm>
              <a:off x="7149028" y="1339986"/>
              <a:ext cx="1117839" cy="644963"/>
              <a:chOff x="10395088" y="981913"/>
              <a:chExt cx="1117839" cy="644963"/>
            </a:xfrm>
          </p:grpSpPr>
          <p:cxnSp>
            <p:nvCxnSpPr>
              <p:cNvPr id="870" name="直接箭头连接符 869">
                <a:extLst>
                  <a:ext uri="{FF2B5EF4-FFF2-40B4-BE49-F238E27FC236}">
                    <a16:creationId xmlns:a16="http://schemas.microsoft.com/office/drawing/2014/main" id="{97680761-2671-9B42-D1D3-A4472E7B458E}"/>
                  </a:ext>
                </a:extLst>
              </p:cNvPr>
              <p:cNvCxnSpPr>
                <a:cxnSpLocks/>
              </p:cNvCxnSpPr>
              <p:nvPr/>
            </p:nvCxnSpPr>
            <p:spPr>
              <a:xfrm>
                <a:off x="10395088" y="1238501"/>
                <a:ext cx="451393" cy="151626"/>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1" name="直接箭头连接符 870">
                <a:extLst>
                  <a:ext uri="{FF2B5EF4-FFF2-40B4-BE49-F238E27FC236}">
                    <a16:creationId xmlns:a16="http://schemas.microsoft.com/office/drawing/2014/main" id="{6FFFD8E0-248F-0BCE-54C3-C02A28E4F0B8}"/>
                  </a:ext>
                </a:extLst>
              </p:cNvPr>
              <p:cNvCxnSpPr>
                <a:cxnSpLocks/>
              </p:cNvCxnSpPr>
              <p:nvPr/>
            </p:nvCxnSpPr>
            <p:spPr>
              <a:xfrm flipV="1">
                <a:off x="10580026" y="1390128"/>
                <a:ext cx="266455" cy="236748"/>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2" name="直接箭头连接符 871">
                <a:extLst>
                  <a:ext uri="{FF2B5EF4-FFF2-40B4-BE49-F238E27FC236}">
                    <a16:creationId xmlns:a16="http://schemas.microsoft.com/office/drawing/2014/main" id="{260E1765-8A8E-AE46-1C8B-28739FC8F895}"/>
                  </a:ext>
                </a:extLst>
              </p:cNvPr>
              <p:cNvCxnSpPr>
                <a:cxnSpLocks/>
              </p:cNvCxnSpPr>
              <p:nvPr/>
            </p:nvCxnSpPr>
            <p:spPr>
              <a:xfrm flipH="1">
                <a:off x="10846481" y="1277769"/>
                <a:ext cx="666446" cy="112359"/>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3" name="直接箭头连接符 872">
                <a:extLst>
                  <a:ext uri="{FF2B5EF4-FFF2-40B4-BE49-F238E27FC236}">
                    <a16:creationId xmlns:a16="http://schemas.microsoft.com/office/drawing/2014/main" id="{BF605DE7-245B-8C72-BBDB-306AAF9D353F}"/>
                  </a:ext>
                </a:extLst>
              </p:cNvPr>
              <p:cNvCxnSpPr>
                <a:cxnSpLocks/>
              </p:cNvCxnSpPr>
              <p:nvPr/>
            </p:nvCxnSpPr>
            <p:spPr>
              <a:xfrm rot="21280435" flipH="1">
                <a:off x="10827494" y="981913"/>
                <a:ext cx="17090" cy="408302"/>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4" name="椭圆 873">
                <a:extLst>
                  <a:ext uri="{FF2B5EF4-FFF2-40B4-BE49-F238E27FC236}">
                    <a16:creationId xmlns:a16="http://schemas.microsoft.com/office/drawing/2014/main" id="{C7293976-612F-DD3A-D815-94BE4F3918B0}"/>
                  </a:ext>
                </a:extLst>
              </p:cNvPr>
              <p:cNvSpPr/>
              <p:nvPr/>
            </p:nvSpPr>
            <p:spPr>
              <a:xfrm rot="3109883">
                <a:off x="10798389" y="1345595"/>
                <a:ext cx="89668" cy="896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875" name="直接箭头连接符 874">
                <a:extLst>
                  <a:ext uri="{FF2B5EF4-FFF2-40B4-BE49-F238E27FC236}">
                    <a16:creationId xmlns:a16="http://schemas.microsoft.com/office/drawing/2014/main" id="{65DBB1F9-AA9F-EB4A-3D1A-C66063562951}"/>
                  </a:ext>
                </a:extLst>
              </p:cNvPr>
              <p:cNvCxnSpPr>
                <a:cxnSpLocks/>
                <a:endCxn id="874" idx="6"/>
              </p:cNvCxnSpPr>
              <p:nvPr/>
            </p:nvCxnSpPr>
            <p:spPr>
              <a:xfrm flipH="1" flipV="1">
                <a:off x="10870929" y="1425677"/>
                <a:ext cx="162279" cy="177949"/>
              </a:xfrm>
              <a:prstGeom prst="straightConnector1">
                <a:avLst/>
              </a:prstGeom>
              <a:ln w="38100">
                <a:solidFill>
                  <a:srgbClr val="65BFB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9" name="椭圆 878">
              <a:extLst>
                <a:ext uri="{FF2B5EF4-FFF2-40B4-BE49-F238E27FC236}">
                  <a16:creationId xmlns:a16="http://schemas.microsoft.com/office/drawing/2014/main" id="{ABDA9170-B58B-9E53-FD1C-105E5E8301B8}"/>
                </a:ext>
              </a:extLst>
            </p:cNvPr>
            <p:cNvSpPr>
              <a:spLocks noChangeAspect="1"/>
            </p:cNvSpPr>
            <p:nvPr/>
          </p:nvSpPr>
          <p:spPr>
            <a:xfrm>
              <a:off x="7541095" y="2023591"/>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880" name="文本框 879">
                <a:extLst>
                  <a:ext uri="{FF2B5EF4-FFF2-40B4-BE49-F238E27FC236}">
                    <a16:creationId xmlns:a16="http://schemas.microsoft.com/office/drawing/2014/main" id="{0AE5A759-8DB9-C11B-11EA-200FF26E8B6F}"/>
                  </a:ext>
                </a:extLst>
              </p:cNvPr>
              <p:cNvSpPr txBox="1"/>
              <p:nvPr/>
            </p:nvSpPr>
            <p:spPr>
              <a:xfrm>
                <a:off x="3557230" y="3347586"/>
                <a:ext cx="1234632"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Base Matrix </a:t>
                </a:r>
                <a14:m>
                  <m:oMath xmlns:m="http://schemas.openxmlformats.org/officeDocument/2006/math">
                    <m:r>
                      <a:rPr lang="en-US" altLang="zh-CN" sz="1400" b="1" i="0" smtClean="0">
                        <a:latin typeface="Cambria Math" panose="02040503050406030204" pitchFamily="18" charset="0"/>
                        <a:cs typeface="Times New Roman" panose="02020603050405020304" pitchFamily="18" charset="0"/>
                      </a:rPr>
                      <m:t>𝐁</m:t>
                    </m:r>
                  </m:oMath>
                </a14:m>
                <a:endParaRPr lang="zh-CN" altLang="en-US" sz="1400" b="1" dirty="0">
                  <a:latin typeface="Times New Roman" panose="02020603050405020304" pitchFamily="18" charset="0"/>
                  <a:cs typeface="Times New Roman" panose="02020603050405020304" pitchFamily="18" charset="0"/>
                </a:endParaRPr>
              </a:p>
            </p:txBody>
          </p:sp>
        </mc:Choice>
        <mc:Fallback xmlns="">
          <p:sp>
            <p:nvSpPr>
              <p:cNvPr id="880" name="文本框 879">
                <a:extLst>
                  <a:ext uri="{FF2B5EF4-FFF2-40B4-BE49-F238E27FC236}">
                    <a16:creationId xmlns:a16="http://schemas.microsoft.com/office/drawing/2014/main" id="{0AE5A759-8DB9-C11B-11EA-200FF26E8B6F}"/>
                  </a:ext>
                </a:extLst>
              </p:cNvPr>
              <p:cNvSpPr txBox="1">
                <a:spLocks noRot="1" noChangeAspect="1" noMove="1" noResize="1" noEditPoints="1" noAdjustHandles="1" noChangeArrowheads="1" noChangeShapeType="1" noTextEdit="1"/>
              </p:cNvSpPr>
              <p:nvPr/>
            </p:nvSpPr>
            <p:spPr>
              <a:xfrm>
                <a:off x="3557230" y="3347586"/>
                <a:ext cx="1234632" cy="307777"/>
              </a:xfrm>
              <a:prstGeom prst="rect">
                <a:avLst/>
              </a:prstGeom>
              <a:blipFill>
                <a:blip r:embed="rId26"/>
                <a:stretch>
                  <a:fillRect l="-1485"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1" name="文本框 880">
                <a:extLst>
                  <a:ext uri="{FF2B5EF4-FFF2-40B4-BE49-F238E27FC236}">
                    <a16:creationId xmlns:a16="http://schemas.microsoft.com/office/drawing/2014/main" id="{04100026-BC3C-1631-F1BD-D9B4D24B8BCA}"/>
                  </a:ext>
                </a:extLst>
              </p:cNvPr>
              <p:cNvSpPr txBox="1"/>
              <p:nvPr/>
            </p:nvSpPr>
            <p:spPr>
              <a:xfrm>
                <a:off x="3319022" y="5788223"/>
                <a:ext cx="174272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Coefficient Matrix </a:t>
                </a:r>
                <a14:m>
                  <m:oMath xmlns:m="http://schemas.openxmlformats.org/officeDocument/2006/math">
                    <m:r>
                      <a:rPr lang="en-US" altLang="zh-CN" sz="1400" b="1" i="0" smtClean="0">
                        <a:latin typeface="Cambria Math" panose="02040503050406030204" pitchFamily="18" charset="0"/>
                        <a:cs typeface="Times New Roman" panose="02020603050405020304" pitchFamily="18" charset="0"/>
                      </a:rPr>
                      <m:t>𝐖</m:t>
                    </m:r>
                  </m:oMath>
                </a14:m>
                <a:endParaRPr lang="zh-CN" altLang="en-US" sz="1400" b="1" dirty="0">
                  <a:latin typeface="Times New Roman" panose="02020603050405020304" pitchFamily="18" charset="0"/>
                  <a:cs typeface="Times New Roman" panose="02020603050405020304" pitchFamily="18" charset="0"/>
                </a:endParaRPr>
              </a:p>
            </p:txBody>
          </p:sp>
        </mc:Choice>
        <mc:Fallback xmlns="">
          <p:sp>
            <p:nvSpPr>
              <p:cNvPr id="881" name="文本框 880">
                <a:extLst>
                  <a:ext uri="{FF2B5EF4-FFF2-40B4-BE49-F238E27FC236}">
                    <a16:creationId xmlns:a16="http://schemas.microsoft.com/office/drawing/2014/main" id="{04100026-BC3C-1631-F1BD-D9B4D24B8BCA}"/>
                  </a:ext>
                </a:extLst>
              </p:cNvPr>
              <p:cNvSpPr txBox="1">
                <a:spLocks noRot="1" noChangeAspect="1" noMove="1" noResize="1" noEditPoints="1" noAdjustHandles="1" noChangeArrowheads="1" noChangeShapeType="1" noTextEdit="1"/>
              </p:cNvSpPr>
              <p:nvPr/>
            </p:nvSpPr>
            <p:spPr>
              <a:xfrm>
                <a:off x="3319022" y="5788223"/>
                <a:ext cx="1742721" cy="307777"/>
              </a:xfrm>
              <a:prstGeom prst="rect">
                <a:avLst/>
              </a:prstGeom>
              <a:blipFill>
                <a:blip r:embed="rId27"/>
                <a:stretch>
                  <a:fillRect l="-350" t="-4000" b="-20000"/>
                </a:stretch>
              </a:blipFill>
            </p:spPr>
            <p:txBody>
              <a:bodyPr/>
              <a:lstStyle/>
              <a:p>
                <a:r>
                  <a:rPr lang="zh-CN" altLang="en-US">
                    <a:noFill/>
                  </a:rPr>
                  <a:t> </a:t>
                </a:r>
              </a:p>
            </p:txBody>
          </p:sp>
        </mc:Fallback>
      </mc:AlternateContent>
      <p:sp>
        <p:nvSpPr>
          <p:cNvPr id="882" name="文本框 881">
            <a:extLst>
              <a:ext uri="{FF2B5EF4-FFF2-40B4-BE49-F238E27FC236}">
                <a16:creationId xmlns:a16="http://schemas.microsoft.com/office/drawing/2014/main" id="{3D1CA1D7-77E5-62CF-0F81-56C575D18627}"/>
              </a:ext>
            </a:extLst>
          </p:cNvPr>
          <p:cNvSpPr txBox="1"/>
          <p:nvPr/>
        </p:nvSpPr>
        <p:spPr>
          <a:xfrm>
            <a:off x="5293337" y="4696363"/>
            <a:ext cx="1096774"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Point Matrix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83" name="文本框 882">
                <a:extLst>
                  <a:ext uri="{FF2B5EF4-FFF2-40B4-BE49-F238E27FC236}">
                    <a16:creationId xmlns:a16="http://schemas.microsoft.com/office/drawing/2014/main" id="{160EF354-76BB-FBEA-6A2B-F5601DAC3D82}"/>
                  </a:ext>
                </a:extLst>
              </p:cNvPr>
              <p:cNvSpPr txBox="1"/>
              <p:nvPr/>
            </p:nvSpPr>
            <p:spPr>
              <a:xfrm>
                <a:off x="6557927" y="4701851"/>
                <a:ext cx="496674" cy="32521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b="1" i="1" dirty="0" smtClean="0">
                              <a:latin typeface="Cambria Math" panose="02040503050406030204" pitchFamily="18" charset="0"/>
                              <a:cs typeface="Times New Roman" panose="02020603050405020304" pitchFamily="18" charset="0"/>
                            </a:rPr>
                          </m:ctrlPr>
                        </m:sSubPr>
                        <m:e>
                          <m:r>
                            <a:rPr lang="zh-CN" altLang="en-US" sz="1400" b="1" i="1" dirty="0" smtClean="0">
                              <a:latin typeface="Cambria Math" panose="02040503050406030204" pitchFamily="18" charset="0"/>
                              <a:cs typeface="Times New Roman" panose="02020603050405020304" pitchFamily="18" charset="0"/>
                            </a:rPr>
                            <m:t>𝓝</m:t>
                          </m:r>
                        </m:e>
                        <m:sub>
                          <m:r>
                            <a:rPr lang="en-US" altLang="zh-CN" sz="1400" b="1" i="1" dirty="0" smtClean="0">
                              <a:latin typeface="Cambria Math" panose="02040503050406030204" pitchFamily="18" charset="0"/>
                              <a:cs typeface="Times New Roman" panose="02020603050405020304" pitchFamily="18" charset="0"/>
                            </a:rPr>
                            <m:t>𝜸</m:t>
                          </m:r>
                        </m:sub>
                      </m:sSub>
                    </m:oMath>
                  </m:oMathPara>
                </a14:m>
                <a:endParaRPr lang="zh-CN" altLang="en-US" sz="1400" b="1" dirty="0">
                  <a:latin typeface="Times New Roman" panose="02020603050405020304" pitchFamily="18" charset="0"/>
                  <a:cs typeface="Times New Roman" panose="02020603050405020304" pitchFamily="18" charset="0"/>
                </a:endParaRPr>
              </a:p>
            </p:txBody>
          </p:sp>
        </mc:Choice>
        <mc:Fallback xmlns="">
          <p:sp>
            <p:nvSpPr>
              <p:cNvPr id="883" name="文本框 882">
                <a:extLst>
                  <a:ext uri="{FF2B5EF4-FFF2-40B4-BE49-F238E27FC236}">
                    <a16:creationId xmlns:a16="http://schemas.microsoft.com/office/drawing/2014/main" id="{160EF354-76BB-FBEA-6A2B-F5601DAC3D82}"/>
                  </a:ext>
                </a:extLst>
              </p:cNvPr>
              <p:cNvSpPr txBox="1">
                <a:spLocks noRot="1" noChangeAspect="1" noMove="1" noResize="1" noEditPoints="1" noAdjustHandles="1" noChangeArrowheads="1" noChangeShapeType="1" noTextEdit="1"/>
              </p:cNvSpPr>
              <p:nvPr/>
            </p:nvSpPr>
            <p:spPr>
              <a:xfrm>
                <a:off x="6557927" y="4701851"/>
                <a:ext cx="496674" cy="325217"/>
              </a:xfrm>
              <a:prstGeom prst="rect">
                <a:avLst/>
              </a:prstGeom>
              <a:blipFill>
                <a:blip r:embed="rId28"/>
                <a:stretch>
                  <a:fillRect/>
                </a:stretch>
              </a:blipFill>
            </p:spPr>
            <p:txBody>
              <a:bodyPr/>
              <a:lstStyle/>
              <a:p>
                <a:r>
                  <a:rPr lang="zh-CN" altLang="en-US">
                    <a:noFill/>
                  </a:rPr>
                  <a:t> </a:t>
                </a:r>
              </a:p>
            </p:txBody>
          </p:sp>
        </mc:Fallback>
      </mc:AlternateContent>
      <p:sp>
        <p:nvSpPr>
          <p:cNvPr id="885" name="文本框 884">
            <a:extLst>
              <a:ext uri="{FF2B5EF4-FFF2-40B4-BE49-F238E27FC236}">
                <a16:creationId xmlns:a16="http://schemas.microsoft.com/office/drawing/2014/main" id="{E9D4F449-3E8F-3441-97A3-F3543450B236}"/>
              </a:ext>
            </a:extLst>
          </p:cNvPr>
          <p:cNvSpPr txBox="1"/>
          <p:nvPr/>
        </p:nvSpPr>
        <p:spPr>
          <a:xfrm rot="16200000">
            <a:off x="10885952" y="4151423"/>
            <a:ext cx="439544" cy="523220"/>
          </a:xfrm>
          <a:prstGeom prst="rect">
            <a:avLst/>
          </a:prstGeom>
          <a:noFill/>
        </p:spPr>
        <p:txBody>
          <a:bodyPr wrap="none" rtlCol="0">
            <a:spAutoFit/>
          </a:bodyPr>
          <a:lstStyle/>
          <a:p>
            <a:r>
              <a:rPr lang="en-US" altLang="zh-CN" sz="2800" b="1" dirty="0"/>
              <a:t>…</a:t>
            </a:r>
            <a:endParaRPr lang="zh-CN" altLang="en-US" sz="2800" b="1" dirty="0"/>
          </a:p>
        </p:txBody>
      </p:sp>
      <p:pic>
        <p:nvPicPr>
          <p:cNvPr id="886" name="图片 885">
            <a:extLst>
              <a:ext uri="{FF2B5EF4-FFF2-40B4-BE49-F238E27FC236}">
                <a16:creationId xmlns:a16="http://schemas.microsoft.com/office/drawing/2014/main" id="{A8CEA9A5-C01B-3CF7-5990-A4C0365FC5BD}"/>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821363" y="4772341"/>
            <a:ext cx="935820" cy="765872"/>
          </a:xfrm>
          <a:prstGeom prst="rect">
            <a:avLst/>
          </a:prstGeom>
        </p:spPr>
      </p:pic>
      <mc:AlternateContent xmlns:mc="http://schemas.openxmlformats.org/markup-compatibility/2006" xmlns:a14="http://schemas.microsoft.com/office/drawing/2010/main">
        <mc:Choice Requires="a14">
          <p:sp>
            <p:nvSpPr>
              <p:cNvPr id="887" name="文本框 886">
                <a:extLst>
                  <a:ext uri="{FF2B5EF4-FFF2-40B4-BE49-F238E27FC236}">
                    <a16:creationId xmlns:a16="http://schemas.microsoft.com/office/drawing/2014/main" id="{B91361C5-845F-09ED-7466-A50C084AE2E8}"/>
                  </a:ext>
                </a:extLst>
              </p:cNvPr>
              <p:cNvSpPr txBox="1"/>
              <p:nvPr/>
            </p:nvSpPr>
            <p:spPr>
              <a:xfrm>
                <a:off x="719709" y="4366470"/>
                <a:ext cx="979642" cy="461665"/>
              </a:xfrm>
              <a:prstGeom prst="rect">
                <a:avLst/>
              </a:prstGeom>
              <a:noFill/>
              <a:ln w="3175">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𝜋</m:t>
                      </m:r>
                      <m:r>
                        <a:rPr lang="en-US" altLang="zh-CN" sz="1200" b="0" i="1" smtClean="0">
                          <a:latin typeface="Cambria Math" panose="02040503050406030204" pitchFamily="18" charset="0"/>
                          <a:cs typeface="Times New Roman" panose="02020603050405020304" pitchFamily="18" charset="0"/>
                        </a:rPr>
                        <m:t>=0.025</m:t>
                      </m:r>
                    </m:oMath>
                  </m:oMathPara>
                </a14:m>
                <a:endParaRPr lang="en-US" altLang="zh-CN" sz="1200" b="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𝜏</m:t>
                      </m:r>
                      <m:r>
                        <a:rPr lang="en-US" altLang="zh-CN" sz="1200" b="0" i="1" smtClean="0">
                          <a:latin typeface="Cambria Math" panose="02040503050406030204" pitchFamily="18" charset="0"/>
                          <a:cs typeface="Times New Roman" panose="02020603050405020304" pitchFamily="18" charset="0"/>
                        </a:rPr>
                        <m:t>=1</m:t>
                      </m:r>
                    </m:oMath>
                  </m:oMathPara>
                </a14:m>
                <a:endParaRPr lang="en-US" altLang="zh-CN" sz="1200" b="0" dirty="0">
                  <a:latin typeface="Times New Roman" panose="02020603050405020304" pitchFamily="18" charset="0"/>
                  <a:cs typeface="Times New Roman" panose="02020603050405020304" pitchFamily="18" charset="0"/>
                </a:endParaRPr>
              </a:p>
            </p:txBody>
          </p:sp>
        </mc:Choice>
        <mc:Fallback xmlns="">
          <p:sp>
            <p:nvSpPr>
              <p:cNvPr id="887" name="文本框 886">
                <a:extLst>
                  <a:ext uri="{FF2B5EF4-FFF2-40B4-BE49-F238E27FC236}">
                    <a16:creationId xmlns:a16="http://schemas.microsoft.com/office/drawing/2014/main" id="{B91361C5-845F-09ED-7466-A50C084AE2E8}"/>
                  </a:ext>
                </a:extLst>
              </p:cNvPr>
              <p:cNvSpPr txBox="1">
                <a:spLocks noRot="1" noChangeAspect="1" noMove="1" noResize="1" noEditPoints="1" noAdjustHandles="1" noChangeArrowheads="1" noChangeShapeType="1" noTextEdit="1"/>
              </p:cNvSpPr>
              <p:nvPr/>
            </p:nvSpPr>
            <p:spPr>
              <a:xfrm>
                <a:off x="719709" y="4366470"/>
                <a:ext cx="979642" cy="461665"/>
              </a:xfrm>
              <a:prstGeom prst="rect">
                <a:avLst/>
              </a:prstGeom>
              <a:blipFill>
                <a:blip r:embed="rId30"/>
                <a:stretch>
                  <a:fillRect/>
                </a:stretch>
              </a:blipFill>
              <a:ln w="3175">
                <a:noFill/>
              </a:ln>
            </p:spPr>
            <p:txBody>
              <a:bodyPr/>
              <a:lstStyle/>
              <a:p>
                <a:r>
                  <a:rPr lang="zh-CN" altLang="en-US">
                    <a:noFill/>
                  </a:rPr>
                  <a:t> </a:t>
                </a:r>
              </a:p>
            </p:txBody>
          </p:sp>
        </mc:Fallback>
      </mc:AlternateContent>
      <p:sp>
        <p:nvSpPr>
          <p:cNvPr id="902" name="任意多边形: 形状 901">
            <a:extLst>
              <a:ext uri="{FF2B5EF4-FFF2-40B4-BE49-F238E27FC236}">
                <a16:creationId xmlns:a16="http://schemas.microsoft.com/office/drawing/2014/main" id="{D6F8B56B-6F79-140F-C926-069D1B4E805F}"/>
              </a:ext>
            </a:extLst>
          </p:cNvPr>
          <p:cNvSpPr/>
          <p:nvPr/>
        </p:nvSpPr>
        <p:spPr>
          <a:xfrm>
            <a:off x="4196931" y="1783749"/>
            <a:ext cx="225480" cy="750651"/>
          </a:xfrm>
          <a:custGeom>
            <a:avLst/>
            <a:gdLst>
              <a:gd name="connsiteX0" fmla="*/ 0 w 314325"/>
              <a:gd name="connsiteY0" fmla="*/ 1543050 h 1543050"/>
              <a:gd name="connsiteX1" fmla="*/ 247650 w 314325"/>
              <a:gd name="connsiteY1" fmla="*/ 885825 h 1543050"/>
              <a:gd name="connsiteX2" fmla="*/ 314325 w 314325"/>
              <a:gd name="connsiteY2" fmla="*/ 0 h 1543050"/>
            </a:gdLst>
            <a:ahLst/>
            <a:cxnLst>
              <a:cxn ang="0">
                <a:pos x="connsiteX0" y="connsiteY0"/>
              </a:cxn>
              <a:cxn ang="0">
                <a:pos x="connsiteX1" y="connsiteY1"/>
              </a:cxn>
              <a:cxn ang="0">
                <a:pos x="connsiteX2" y="connsiteY2"/>
              </a:cxn>
            </a:cxnLst>
            <a:rect l="l" t="t" r="r" b="b"/>
            <a:pathLst>
              <a:path w="314325" h="1543050">
                <a:moveTo>
                  <a:pt x="0" y="1543050"/>
                </a:moveTo>
                <a:cubicBezTo>
                  <a:pt x="97631" y="1343025"/>
                  <a:pt x="195262" y="1143000"/>
                  <a:pt x="247650" y="885825"/>
                </a:cubicBezTo>
                <a:cubicBezTo>
                  <a:pt x="300038" y="628650"/>
                  <a:pt x="307181" y="314325"/>
                  <a:pt x="314325" y="0"/>
                </a:cubicBezTo>
              </a:path>
            </a:pathLst>
          </a:custGeom>
          <a:noFill/>
          <a:ln w="22225">
            <a:solidFill>
              <a:schemeClr val="tx1"/>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03" name="文本框 902">
                <a:extLst>
                  <a:ext uri="{FF2B5EF4-FFF2-40B4-BE49-F238E27FC236}">
                    <a16:creationId xmlns:a16="http://schemas.microsoft.com/office/drawing/2014/main" id="{5A21F740-5153-FA28-C508-4CB5765466E5}"/>
                  </a:ext>
                </a:extLst>
              </p:cNvPr>
              <p:cNvSpPr txBox="1"/>
              <p:nvPr/>
            </p:nvSpPr>
            <p:spPr>
              <a:xfrm>
                <a:off x="4622573" y="4673343"/>
                <a:ext cx="484876" cy="3385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1" i="0" smtClean="0">
                              <a:latin typeface="Cambria Math" panose="02040503050406030204" pitchFamily="18" charset="0"/>
                              <a:cs typeface="Times New Roman" panose="02020603050405020304" pitchFamily="18" charset="0"/>
                            </a:rPr>
                            <m:t>𝐖</m:t>
                          </m:r>
                        </m:e>
                        <m:sub>
                          <m:r>
                            <a:rPr lang="en-US" altLang="zh-CN" sz="1600" b="0" i="1" smtClean="0">
                              <a:latin typeface="Cambria Math" panose="02040503050406030204" pitchFamily="18" charset="0"/>
                              <a:cs typeface="Times New Roman" panose="02020603050405020304" pitchFamily="18" charset="0"/>
                            </a:rPr>
                            <m:t>𝑖</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903" name="文本框 902">
                <a:extLst>
                  <a:ext uri="{FF2B5EF4-FFF2-40B4-BE49-F238E27FC236}">
                    <a16:creationId xmlns:a16="http://schemas.microsoft.com/office/drawing/2014/main" id="{5A21F740-5153-FA28-C508-4CB5765466E5}"/>
                  </a:ext>
                </a:extLst>
              </p:cNvPr>
              <p:cNvSpPr txBox="1">
                <a:spLocks noRot="1" noChangeAspect="1" noMove="1" noResize="1" noEditPoints="1" noAdjustHandles="1" noChangeArrowheads="1" noChangeShapeType="1" noTextEdit="1"/>
              </p:cNvSpPr>
              <p:nvPr/>
            </p:nvSpPr>
            <p:spPr>
              <a:xfrm>
                <a:off x="4622573" y="4673343"/>
                <a:ext cx="484876" cy="338554"/>
              </a:xfrm>
              <a:prstGeom prst="rect">
                <a:avLst/>
              </a:prstGeom>
              <a:blipFill>
                <a:blip r:embed="rId31"/>
                <a:stretch>
                  <a:fillRect/>
                </a:stretch>
              </a:blipFill>
            </p:spPr>
            <p:txBody>
              <a:bodyPr/>
              <a:lstStyle/>
              <a:p>
                <a:r>
                  <a:rPr lang="zh-CN" altLang="en-US">
                    <a:noFill/>
                  </a:rPr>
                  <a:t> </a:t>
                </a:r>
              </a:p>
            </p:txBody>
          </p:sp>
        </mc:Fallback>
      </mc:AlternateContent>
      <p:sp>
        <p:nvSpPr>
          <p:cNvPr id="774" name="任意多边形: 形状 773">
            <a:extLst>
              <a:ext uri="{FF2B5EF4-FFF2-40B4-BE49-F238E27FC236}">
                <a16:creationId xmlns:a16="http://schemas.microsoft.com/office/drawing/2014/main" id="{C39E1693-5ABB-ED7F-BAAE-7D6613D8BAA6}"/>
              </a:ext>
            </a:extLst>
          </p:cNvPr>
          <p:cNvSpPr/>
          <p:nvPr/>
        </p:nvSpPr>
        <p:spPr>
          <a:xfrm flipH="1">
            <a:off x="5841070" y="2065985"/>
            <a:ext cx="1358379" cy="1354539"/>
          </a:xfrm>
          <a:custGeom>
            <a:avLst/>
            <a:gdLst>
              <a:gd name="connsiteX0" fmla="*/ 352425 w 386336"/>
              <a:gd name="connsiteY0" fmla="*/ 1152525 h 1152525"/>
              <a:gd name="connsiteX1" fmla="*/ 352425 w 386336"/>
              <a:gd name="connsiteY1" fmla="*/ 542925 h 1152525"/>
              <a:gd name="connsiteX2" fmla="*/ 0 w 386336"/>
              <a:gd name="connsiteY2" fmla="*/ 0 h 1152525"/>
            </a:gdLst>
            <a:ahLst/>
            <a:cxnLst>
              <a:cxn ang="0">
                <a:pos x="connsiteX0" y="connsiteY0"/>
              </a:cxn>
              <a:cxn ang="0">
                <a:pos x="connsiteX1" y="connsiteY1"/>
              </a:cxn>
              <a:cxn ang="0">
                <a:pos x="connsiteX2" y="connsiteY2"/>
              </a:cxn>
            </a:cxnLst>
            <a:rect l="l" t="t" r="r" b="b"/>
            <a:pathLst>
              <a:path w="386336" h="1152525">
                <a:moveTo>
                  <a:pt x="352425" y="1152525"/>
                </a:moveTo>
                <a:cubicBezTo>
                  <a:pt x="381793" y="943768"/>
                  <a:pt x="411162" y="735012"/>
                  <a:pt x="352425" y="542925"/>
                </a:cubicBezTo>
                <a:cubicBezTo>
                  <a:pt x="293688" y="350838"/>
                  <a:pt x="146844" y="175419"/>
                  <a:pt x="0" y="0"/>
                </a:cubicBezTo>
              </a:path>
            </a:pathLst>
          </a:custGeom>
          <a:noFill/>
          <a:ln w="22225">
            <a:solidFill>
              <a:schemeClr val="tx1"/>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92" name="组合 191">
            <a:extLst>
              <a:ext uri="{FF2B5EF4-FFF2-40B4-BE49-F238E27FC236}">
                <a16:creationId xmlns:a16="http://schemas.microsoft.com/office/drawing/2014/main" id="{883D57FC-E619-2185-458A-D0BB15EB301D}"/>
              </a:ext>
            </a:extLst>
          </p:cNvPr>
          <p:cNvGrpSpPr/>
          <p:nvPr/>
        </p:nvGrpSpPr>
        <p:grpSpPr>
          <a:xfrm>
            <a:off x="8459123" y="3341524"/>
            <a:ext cx="2216237" cy="842400"/>
            <a:chOff x="16130871" y="1867711"/>
            <a:chExt cx="2216237" cy="842400"/>
          </a:xfrm>
        </p:grpSpPr>
        <p:sp>
          <p:nvSpPr>
            <p:cNvPr id="193" name="矩形: 圆角 192">
              <a:extLst>
                <a:ext uri="{FF2B5EF4-FFF2-40B4-BE49-F238E27FC236}">
                  <a16:creationId xmlns:a16="http://schemas.microsoft.com/office/drawing/2014/main" id="{DF51E5B1-03A7-B64F-824E-D6837F6C4B1F}"/>
                </a:ext>
              </a:extLst>
            </p:cNvPr>
            <p:cNvSpPr/>
            <p:nvPr/>
          </p:nvSpPr>
          <p:spPr>
            <a:xfrm>
              <a:off x="16523737" y="1867711"/>
              <a:ext cx="1450777" cy="842400"/>
            </a:xfrm>
            <a:prstGeom prst="roundRect">
              <a:avLst>
                <a:gd name="adj" fmla="val 9953"/>
              </a:avLst>
            </a:prstGeom>
            <a:solidFill>
              <a:schemeClr val="accent2">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94" name="直接箭头连接符 193">
              <a:extLst>
                <a:ext uri="{FF2B5EF4-FFF2-40B4-BE49-F238E27FC236}">
                  <a16:creationId xmlns:a16="http://schemas.microsoft.com/office/drawing/2014/main" id="{92A8AE39-50A8-8890-CBE7-CB776CAF784F}"/>
                </a:ext>
              </a:extLst>
            </p:cNvPr>
            <p:cNvCxnSpPr>
              <a:cxnSpLocks/>
              <a:stCxn id="196" idx="3"/>
            </p:cNvCxnSpPr>
            <p:nvPr/>
          </p:nvCxnSpPr>
          <p:spPr>
            <a:xfrm flipV="1">
              <a:off x="17369082" y="2288916"/>
              <a:ext cx="978026" cy="4363"/>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AB240DAA-058C-3543-20D0-2F0A90F27420}"/>
                </a:ext>
              </a:extLst>
            </p:cNvPr>
            <p:cNvCxnSpPr>
              <a:cxnSpLocks/>
              <a:endCxn id="196" idx="1"/>
            </p:cNvCxnSpPr>
            <p:nvPr/>
          </p:nvCxnSpPr>
          <p:spPr>
            <a:xfrm flipV="1">
              <a:off x="16130871" y="2293279"/>
              <a:ext cx="837717" cy="69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56307A62-27C1-3403-6403-5B87B54128F5}"/>
                    </a:ext>
                  </a:extLst>
                </p:cNvPr>
                <p:cNvSpPr txBox="1"/>
                <p:nvPr/>
              </p:nvSpPr>
              <p:spPr>
                <a:xfrm>
                  <a:off x="16968588" y="2139390"/>
                  <a:ext cx="400494" cy="307777"/>
                </a:xfrm>
                <a:prstGeom prst="rect">
                  <a:avLst/>
                </a:prstGeom>
                <a:solidFill>
                  <a:schemeClr val="accent4">
                    <a:lumMod val="60000"/>
                    <a:lumOff val="40000"/>
                  </a:schemeClr>
                </a:solidFill>
                <a:ln>
                  <a:solidFill>
                    <a:schemeClr val="tx1"/>
                  </a:solidFill>
                </a:ln>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b="0" i="1" dirty="0" smtClean="0">
                                <a:latin typeface="Cambria Math" panose="02040503050406030204" pitchFamily="18" charset="0"/>
                                <a:cs typeface="Times New Roman" panose="02020603050405020304" pitchFamily="18" charset="0"/>
                              </a:rPr>
                            </m:ctrlPr>
                          </m:sSubPr>
                          <m:e>
                            <m:r>
                              <a:rPr lang="en-US" altLang="zh-CN" sz="1400" b="1" i="0" dirty="0" smtClean="0">
                                <a:latin typeface="Cambria Math" panose="02040503050406030204" pitchFamily="18" charset="0"/>
                                <a:cs typeface="Times New Roman" panose="02020603050405020304" pitchFamily="18" charset="0"/>
                              </a:rPr>
                              <m:t>𝐳</m:t>
                            </m:r>
                          </m:e>
                          <m:sub>
                            <m:r>
                              <a:rPr lang="en-US" altLang="zh-CN" sz="1400" b="0" i="1" dirty="0" smtClean="0">
                                <a:latin typeface="Cambria Math" panose="02040503050406030204" pitchFamily="18" charset="0"/>
                                <a:cs typeface="Times New Roman" panose="02020603050405020304" pitchFamily="18" charset="0"/>
                              </a:rPr>
                              <m:t>2</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96" name="文本框 195">
                  <a:extLst>
                    <a:ext uri="{FF2B5EF4-FFF2-40B4-BE49-F238E27FC236}">
                      <a16:creationId xmlns:a16="http://schemas.microsoft.com/office/drawing/2014/main" id="{56307A62-27C1-3403-6403-5B87B54128F5}"/>
                    </a:ext>
                  </a:extLst>
                </p:cNvPr>
                <p:cNvSpPr txBox="1">
                  <a:spLocks noRot="1" noChangeAspect="1" noMove="1" noResize="1" noEditPoints="1" noAdjustHandles="1" noChangeArrowheads="1" noChangeShapeType="1" noTextEdit="1"/>
                </p:cNvSpPr>
                <p:nvPr/>
              </p:nvSpPr>
              <p:spPr>
                <a:xfrm>
                  <a:off x="16968588" y="2139390"/>
                  <a:ext cx="400494" cy="307777"/>
                </a:xfrm>
                <a:prstGeom prst="rect">
                  <a:avLst/>
                </a:prstGeom>
                <a:blipFill>
                  <a:blip r:embed="rId32"/>
                  <a:stretch>
                    <a:fillRect/>
                  </a:stretch>
                </a:blipFill>
                <a:ln>
                  <a:solidFill>
                    <a:schemeClr val="tx1"/>
                  </a:solidFill>
                </a:ln>
              </p:spPr>
              <p:txBody>
                <a:bodyPr/>
                <a:lstStyle/>
                <a:p>
                  <a:r>
                    <a:rPr lang="zh-CN" altLang="en-US">
                      <a:noFill/>
                    </a:rPr>
                    <a:t> </a:t>
                  </a:r>
                </a:p>
              </p:txBody>
            </p:sp>
          </mc:Fallback>
        </mc:AlternateContent>
        <p:sp>
          <p:nvSpPr>
            <p:cNvPr id="197" name="文本框 196">
              <a:extLst>
                <a:ext uri="{FF2B5EF4-FFF2-40B4-BE49-F238E27FC236}">
                  <a16:creationId xmlns:a16="http://schemas.microsoft.com/office/drawing/2014/main" id="{E6827160-8EDC-AE20-C8BF-622442CEE5E6}"/>
                </a:ext>
              </a:extLst>
            </p:cNvPr>
            <p:cNvSpPr txBox="1"/>
            <p:nvPr/>
          </p:nvSpPr>
          <p:spPr>
            <a:xfrm rot="16200000">
              <a:off x="16304689" y="2150411"/>
              <a:ext cx="792000" cy="276999"/>
            </a:xfrm>
            <a:prstGeom prst="rect">
              <a:avLst/>
            </a:prstGeom>
            <a:solidFill>
              <a:srgbClr val="FBE5D6"/>
            </a:solid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Sampling</a:t>
              </a:r>
              <a:endParaRPr lang="zh-CN" altLang="en-US" sz="1200" dirty="0">
                <a:latin typeface="Times New Roman" panose="02020603050405020304" pitchFamily="18" charset="0"/>
                <a:cs typeface="Times New Roman" panose="02020603050405020304" pitchFamily="18" charset="0"/>
              </a:endParaRPr>
            </a:p>
          </p:txBody>
        </p:sp>
        <p:sp>
          <p:nvSpPr>
            <p:cNvPr id="198" name="文本框 197">
              <a:extLst>
                <a:ext uri="{FF2B5EF4-FFF2-40B4-BE49-F238E27FC236}">
                  <a16:creationId xmlns:a16="http://schemas.microsoft.com/office/drawing/2014/main" id="{01652526-D673-1D69-536E-CAC124F20ED1}"/>
                </a:ext>
              </a:extLst>
            </p:cNvPr>
            <p:cNvSpPr txBox="1"/>
            <p:nvPr/>
          </p:nvSpPr>
          <p:spPr>
            <a:xfrm rot="16200000">
              <a:off x="17278859" y="2058077"/>
              <a:ext cx="792001" cy="461665"/>
            </a:xfrm>
            <a:prstGeom prst="rect">
              <a:avLst/>
            </a:prstGeom>
            <a:solidFill>
              <a:srgbClr val="FBE5D6"/>
            </a:solid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CVAE </a:t>
              </a:r>
            </a:p>
            <a:p>
              <a:pPr algn="ctr"/>
              <a:r>
                <a:rPr lang="en-US" altLang="zh-CN" sz="1200" dirty="0">
                  <a:latin typeface="Times New Roman" panose="02020603050405020304" pitchFamily="18" charset="0"/>
                  <a:cs typeface="Times New Roman" panose="02020603050405020304" pitchFamily="18" charset="0"/>
                </a:rPr>
                <a:t>Decoding</a:t>
              </a:r>
              <a:endParaRPr lang="zh-CN" altLang="en-US" sz="1200" dirty="0">
                <a:latin typeface="Times New Roman" panose="02020603050405020304" pitchFamily="18" charset="0"/>
                <a:cs typeface="Times New Roman" panose="02020603050405020304" pitchFamily="18" charset="0"/>
              </a:endParaRPr>
            </a:p>
          </p:txBody>
        </p:sp>
      </p:grpSp>
      <p:grpSp>
        <p:nvGrpSpPr>
          <p:cNvPr id="199" name="组合 198">
            <a:extLst>
              <a:ext uri="{FF2B5EF4-FFF2-40B4-BE49-F238E27FC236}">
                <a16:creationId xmlns:a16="http://schemas.microsoft.com/office/drawing/2014/main" id="{93683EFB-36E5-FF2D-7D3D-72F86095D085}"/>
              </a:ext>
            </a:extLst>
          </p:cNvPr>
          <p:cNvGrpSpPr/>
          <p:nvPr/>
        </p:nvGrpSpPr>
        <p:grpSpPr>
          <a:xfrm>
            <a:off x="8459123" y="4584365"/>
            <a:ext cx="2216237" cy="842400"/>
            <a:chOff x="16130871" y="1867711"/>
            <a:chExt cx="2216237" cy="842400"/>
          </a:xfrm>
        </p:grpSpPr>
        <p:sp>
          <p:nvSpPr>
            <p:cNvPr id="200" name="矩形: 圆角 199">
              <a:extLst>
                <a:ext uri="{FF2B5EF4-FFF2-40B4-BE49-F238E27FC236}">
                  <a16:creationId xmlns:a16="http://schemas.microsoft.com/office/drawing/2014/main" id="{C746DFB3-A559-7DD6-0498-465C15FCC0D6}"/>
                </a:ext>
              </a:extLst>
            </p:cNvPr>
            <p:cNvSpPr/>
            <p:nvPr/>
          </p:nvSpPr>
          <p:spPr>
            <a:xfrm>
              <a:off x="16523737" y="1867711"/>
              <a:ext cx="1450777" cy="842400"/>
            </a:xfrm>
            <a:prstGeom prst="roundRect">
              <a:avLst>
                <a:gd name="adj" fmla="val 9953"/>
              </a:avLst>
            </a:prstGeom>
            <a:solidFill>
              <a:schemeClr val="accent2">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01" name="直接箭头连接符 200">
              <a:extLst>
                <a:ext uri="{FF2B5EF4-FFF2-40B4-BE49-F238E27FC236}">
                  <a16:creationId xmlns:a16="http://schemas.microsoft.com/office/drawing/2014/main" id="{4DC7FA7F-D685-EB3E-3A97-951ED1BE6476}"/>
                </a:ext>
              </a:extLst>
            </p:cNvPr>
            <p:cNvCxnSpPr>
              <a:cxnSpLocks/>
              <a:stCxn id="203" idx="3"/>
            </p:cNvCxnSpPr>
            <p:nvPr/>
          </p:nvCxnSpPr>
          <p:spPr>
            <a:xfrm flipV="1">
              <a:off x="17392294" y="2288916"/>
              <a:ext cx="954814" cy="4363"/>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a:extLst>
                <a:ext uri="{FF2B5EF4-FFF2-40B4-BE49-F238E27FC236}">
                  <a16:creationId xmlns:a16="http://schemas.microsoft.com/office/drawing/2014/main" id="{EE69A8F8-B257-628D-8290-E6E5F83A27F5}"/>
                </a:ext>
              </a:extLst>
            </p:cNvPr>
            <p:cNvCxnSpPr>
              <a:cxnSpLocks/>
              <a:endCxn id="203" idx="1"/>
            </p:cNvCxnSpPr>
            <p:nvPr/>
          </p:nvCxnSpPr>
          <p:spPr>
            <a:xfrm flipV="1">
              <a:off x="16130871" y="2293279"/>
              <a:ext cx="837717" cy="69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C754D83E-64D9-7AED-46FF-8CDA53C118D9}"/>
                    </a:ext>
                  </a:extLst>
                </p:cNvPr>
                <p:cNvSpPr txBox="1"/>
                <p:nvPr/>
              </p:nvSpPr>
              <p:spPr>
                <a:xfrm>
                  <a:off x="16968588" y="2139390"/>
                  <a:ext cx="423706" cy="307777"/>
                </a:xfrm>
                <a:prstGeom prst="rect">
                  <a:avLst/>
                </a:prstGeom>
                <a:solidFill>
                  <a:schemeClr val="accent4">
                    <a:lumMod val="60000"/>
                    <a:lumOff val="40000"/>
                  </a:schemeClr>
                </a:solidFill>
                <a:ln>
                  <a:solidFill>
                    <a:schemeClr val="tx1"/>
                  </a:solidFill>
                </a:ln>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b="0" i="1" dirty="0" smtClean="0">
                                <a:latin typeface="Cambria Math" panose="02040503050406030204" pitchFamily="18" charset="0"/>
                                <a:cs typeface="Times New Roman" panose="02020603050405020304" pitchFamily="18" charset="0"/>
                              </a:rPr>
                            </m:ctrlPr>
                          </m:sSubPr>
                          <m:e>
                            <m:r>
                              <a:rPr lang="en-US" altLang="zh-CN" sz="1400" b="1" i="0" dirty="0" smtClean="0">
                                <a:latin typeface="Cambria Math" panose="02040503050406030204" pitchFamily="18" charset="0"/>
                                <a:cs typeface="Times New Roman" panose="02020603050405020304" pitchFamily="18" charset="0"/>
                              </a:rPr>
                              <m:t>𝐳</m:t>
                            </m:r>
                          </m:e>
                          <m:sub>
                            <m:r>
                              <a:rPr lang="en-US" altLang="zh-CN" sz="1400" b="0" i="1" dirty="0" smtClean="0">
                                <a:latin typeface="Cambria Math" panose="02040503050406030204" pitchFamily="18" charset="0"/>
                                <a:cs typeface="Times New Roman" panose="02020603050405020304" pitchFamily="18" charset="0"/>
                              </a:rPr>
                              <m:t>𝐾</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03" name="文本框 202">
                  <a:extLst>
                    <a:ext uri="{FF2B5EF4-FFF2-40B4-BE49-F238E27FC236}">
                      <a16:creationId xmlns:a16="http://schemas.microsoft.com/office/drawing/2014/main" id="{C754D83E-64D9-7AED-46FF-8CDA53C118D9}"/>
                    </a:ext>
                  </a:extLst>
                </p:cNvPr>
                <p:cNvSpPr txBox="1">
                  <a:spLocks noRot="1" noChangeAspect="1" noMove="1" noResize="1" noEditPoints="1" noAdjustHandles="1" noChangeArrowheads="1" noChangeShapeType="1" noTextEdit="1"/>
                </p:cNvSpPr>
                <p:nvPr/>
              </p:nvSpPr>
              <p:spPr>
                <a:xfrm>
                  <a:off x="16968588" y="2139390"/>
                  <a:ext cx="423706" cy="307777"/>
                </a:xfrm>
                <a:prstGeom prst="rect">
                  <a:avLst/>
                </a:prstGeom>
                <a:blipFill>
                  <a:blip r:embed="rId33"/>
                  <a:stretch>
                    <a:fillRect/>
                  </a:stretch>
                </a:blipFill>
                <a:ln>
                  <a:solidFill>
                    <a:schemeClr val="tx1"/>
                  </a:solidFill>
                </a:ln>
              </p:spPr>
              <p:txBody>
                <a:bodyPr/>
                <a:lstStyle/>
                <a:p>
                  <a:r>
                    <a:rPr lang="zh-CN" altLang="en-US">
                      <a:noFill/>
                    </a:rPr>
                    <a:t> </a:t>
                  </a:r>
                </a:p>
              </p:txBody>
            </p:sp>
          </mc:Fallback>
        </mc:AlternateContent>
        <p:sp>
          <p:nvSpPr>
            <p:cNvPr id="204" name="文本框 203">
              <a:extLst>
                <a:ext uri="{FF2B5EF4-FFF2-40B4-BE49-F238E27FC236}">
                  <a16:creationId xmlns:a16="http://schemas.microsoft.com/office/drawing/2014/main" id="{EC410315-4661-C4F4-BB3F-B01346F6116F}"/>
                </a:ext>
              </a:extLst>
            </p:cNvPr>
            <p:cNvSpPr txBox="1"/>
            <p:nvPr/>
          </p:nvSpPr>
          <p:spPr>
            <a:xfrm rot="16200000">
              <a:off x="16304689" y="2150411"/>
              <a:ext cx="792000" cy="276999"/>
            </a:xfrm>
            <a:prstGeom prst="rect">
              <a:avLst/>
            </a:prstGeom>
            <a:solidFill>
              <a:srgbClr val="FBE5D6"/>
            </a:solid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Sampling</a:t>
              </a:r>
              <a:endParaRPr lang="zh-CN" altLang="en-US" sz="1200" dirty="0">
                <a:latin typeface="Times New Roman" panose="02020603050405020304" pitchFamily="18" charset="0"/>
                <a:cs typeface="Times New Roman" panose="02020603050405020304" pitchFamily="18" charset="0"/>
              </a:endParaRPr>
            </a:p>
          </p:txBody>
        </p:sp>
        <p:sp>
          <p:nvSpPr>
            <p:cNvPr id="205" name="文本框 204">
              <a:extLst>
                <a:ext uri="{FF2B5EF4-FFF2-40B4-BE49-F238E27FC236}">
                  <a16:creationId xmlns:a16="http://schemas.microsoft.com/office/drawing/2014/main" id="{30ABEC46-1FB4-BD60-DDF5-B934CBC57D65}"/>
                </a:ext>
              </a:extLst>
            </p:cNvPr>
            <p:cNvSpPr txBox="1"/>
            <p:nvPr/>
          </p:nvSpPr>
          <p:spPr>
            <a:xfrm rot="16200000">
              <a:off x="17303146" y="2056214"/>
              <a:ext cx="792001" cy="461665"/>
            </a:xfrm>
            <a:prstGeom prst="rect">
              <a:avLst/>
            </a:prstGeom>
            <a:solidFill>
              <a:srgbClr val="FBE5D6"/>
            </a:solid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CVAE </a:t>
              </a:r>
            </a:p>
            <a:p>
              <a:pPr algn="ctr"/>
              <a:r>
                <a:rPr lang="en-US" altLang="zh-CN" sz="1200" dirty="0">
                  <a:latin typeface="Times New Roman" panose="02020603050405020304" pitchFamily="18" charset="0"/>
                  <a:cs typeface="Times New Roman" panose="02020603050405020304" pitchFamily="18" charset="0"/>
                </a:rPr>
                <a:t>Decoding</a:t>
              </a:r>
              <a:endParaRPr lang="zh-CN" altLang="en-US" sz="1200" dirty="0">
                <a:latin typeface="Times New Roman" panose="02020603050405020304" pitchFamily="18" charset="0"/>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106746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7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0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6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7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7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8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8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7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7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4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8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84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5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5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81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21"/>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2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3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78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9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9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83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3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4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4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4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4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animBg="1"/>
      <p:bldP spid="429" grpId="0"/>
      <p:bldP spid="494" grpId="0" animBg="1"/>
      <p:bldP spid="495" grpId="0"/>
      <p:bldP spid="496" grpId="0"/>
      <p:bldP spid="508" grpId="0"/>
      <p:bldP spid="772" grpId="0" animBg="1"/>
      <p:bldP spid="773" grpId="0" animBg="1"/>
      <p:bldP spid="780" grpId="0"/>
      <p:bldP spid="831" grpId="0"/>
      <p:bldP spid="845" grpId="0"/>
      <p:bldP spid="846" grpId="0"/>
      <p:bldP spid="847" grpId="0"/>
      <p:bldP spid="876" grpId="0"/>
      <p:bldP spid="877" grpId="0" animBg="1"/>
      <p:bldP spid="878" grpId="0"/>
      <p:bldP spid="880" grpId="0"/>
      <p:bldP spid="881" grpId="0"/>
      <p:bldP spid="882" grpId="0"/>
      <p:bldP spid="883" grpId="0"/>
      <p:bldP spid="885" grpId="0"/>
      <p:bldP spid="887" grpId="0"/>
      <p:bldP spid="902" grpId="0" animBg="1"/>
      <p:bldP spid="903" grpId="0"/>
      <p:bldP spid="7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zh-CN" sz="3800" dirty="0">
                <a:solidFill>
                  <a:schemeClr val="tx1">
                    <a:lumMod val="75000"/>
                    <a:lumOff val="25000"/>
                  </a:schemeClr>
                </a:solidFill>
              </a:rPr>
              <a:t>Training Losses</a:t>
            </a:r>
            <a:endParaRPr lang="en-US" sz="3800" dirty="0">
              <a:solidFill>
                <a:schemeClr val="tx1">
                  <a:lumMod val="75000"/>
                  <a:lumOff val="25000"/>
                </a:schemeClr>
              </a:solidFill>
            </a:endParaRPr>
          </a:p>
        </p:txBody>
      </p:sp>
      <p:sp>
        <p:nvSpPr>
          <p:cNvPr id="5" name="文本框 4">
            <a:extLst>
              <a:ext uri="{FF2B5EF4-FFF2-40B4-BE49-F238E27FC236}">
                <a16:creationId xmlns:a16="http://schemas.microsoft.com/office/drawing/2014/main" id="{04BFAC8E-2857-8131-830F-9C04D9150B4F}"/>
              </a:ext>
            </a:extLst>
          </p:cNvPr>
          <p:cNvSpPr txBox="1"/>
          <p:nvPr/>
        </p:nvSpPr>
        <p:spPr>
          <a:xfrm>
            <a:off x="914400" y="1752600"/>
            <a:ext cx="9677400" cy="3493329"/>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Hinge-diversity loss</a:t>
            </a:r>
          </a:p>
          <a:p>
            <a:pPr marL="285750" indent="-285750">
              <a:lnSpc>
                <a:spcPct val="13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lnSpc>
                <a:spcPct val="13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Accuracy loss</a:t>
            </a:r>
          </a:p>
          <a:p>
            <a:pPr>
              <a:lnSpc>
                <a:spcPct val="130000"/>
              </a:lnSpc>
            </a:pPr>
            <a:endParaRPr lang="en-US" altLang="zh-CN" sz="2000" dirty="0">
              <a:latin typeface="Times New Roman" panose="02020603050405020304" pitchFamily="18" charset="0"/>
              <a:cs typeface="Times New Roman" panose="02020603050405020304" pitchFamily="18" charset="0"/>
            </a:endParaRPr>
          </a:p>
          <a:p>
            <a:pPr marL="285750" indent="-28575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KL loss</a:t>
            </a:r>
          </a:p>
          <a:p>
            <a:pPr marL="285750" indent="-285750">
              <a:lnSpc>
                <a:spcPct val="13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a:lnSpc>
                <a:spcPct val="130000"/>
              </a:lnSpc>
            </a:pP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F8C3A39-CE9B-EA4E-C94E-9AC1B0482565}"/>
              </a:ext>
            </a:extLst>
          </p:cNvPr>
          <p:cNvPicPr>
            <a:picLocks noChangeAspect="1"/>
          </p:cNvPicPr>
          <p:nvPr/>
        </p:nvPicPr>
        <p:blipFill>
          <a:blip r:embed="rId4"/>
          <a:stretch>
            <a:fillRect/>
          </a:stretch>
        </p:blipFill>
        <p:spPr>
          <a:xfrm>
            <a:off x="3488048" y="2423440"/>
            <a:ext cx="5215903" cy="750130"/>
          </a:xfrm>
          <a:prstGeom prst="rect">
            <a:avLst/>
          </a:prstGeom>
        </p:spPr>
      </p:pic>
      <p:pic>
        <p:nvPicPr>
          <p:cNvPr id="8" name="图片 7">
            <a:extLst>
              <a:ext uri="{FF2B5EF4-FFF2-40B4-BE49-F238E27FC236}">
                <a16:creationId xmlns:a16="http://schemas.microsoft.com/office/drawing/2014/main" id="{0357B796-999E-2187-18B8-4A928D8B0C57}"/>
              </a:ext>
            </a:extLst>
          </p:cNvPr>
          <p:cNvPicPr>
            <a:picLocks noChangeAspect="1"/>
          </p:cNvPicPr>
          <p:nvPr/>
        </p:nvPicPr>
        <p:blipFill>
          <a:blip r:embed="rId5"/>
          <a:stretch>
            <a:fillRect/>
          </a:stretch>
        </p:blipFill>
        <p:spPr>
          <a:xfrm>
            <a:off x="4323912" y="3690365"/>
            <a:ext cx="3544175" cy="424435"/>
          </a:xfrm>
          <a:prstGeom prst="rect">
            <a:avLst/>
          </a:prstGeom>
        </p:spPr>
      </p:pic>
      <p:pic>
        <p:nvPicPr>
          <p:cNvPr id="10" name="图片 9">
            <a:extLst>
              <a:ext uri="{FF2B5EF4-FFF2-40B4-BE49-F238E27FC236}">
                <a16:creationId xmlns:a16="http://schemas.microsoft.com/office/drawing/2014/main" id="{F81C58F4-D467-8927-F85F-B0410D4A3DDA}"/>
              </a:ext>
            </a:extLst>
          </p:cNvPr>
          <p:cNvPicPr>
            <a:picLocks noChangeAspect="1"/>
          </p:cNvPicPr>
          <p:nvPr/>
        </p:nvPicPr>
        <p:blipFill>
          <a:blip r:embed="rId6"/>
          <a:stretch>
            <a:fillRect/>
          </a:stretch>
        </p:blipFill>
        <p:spPr>
          <a:xfrm>
            <a:off x="4122717" y="4572000"/>
            <a:ext cx="3946565" cy="310926"/>
          </a:xfrm>
          <a:prstGeom prst="rect">
            <a:avLst/>
          </a:prstGeom>
        </p:spPr>
      </p:pic>
    </p:spTree>
    <p:custDataLst>
      <p:tags r:id="rId1"/>
    </p:custDataLst>
    <p:extLst>
      <p:ext uri="{BB962C8B-B14F-4D97-AF65-F5344CB8AC3E}">
        <p14:creationId xmlns:p14="http://schemas.microsoft.com/office/powerpoint/2010/main" val="3732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Quantitative Results</a:t>
            </a:r>
            <a:endParaRPr lang="en-US" sz="3800" dirty="0">
              <a:solidFill>
                <a:schemeClr val="tx1">
                  <a:lumMod val="75000"/>
                  <a:lumOff val="25000"/>
                </a:schemeClr>
              </a:solidFill>
            </a:endParaRPr>
          </a:p>
        </p:txBody>
      </p:sp>
      <p:sp>
        <p:nvSpPr>
          <p:cNvPr id="6" name="文本框 5">
            <a:extLst>
              <a:ext uri="{FF2B5EF4-FFF2-40B4-BE49-F238E27FC236}">
                <a16:creationId xmlns:a16="http://schemas.microsoft.com/office/drawing/2014/main" id="{FB594968-3123-41F2-BC62-9BAC389796C4}"/>
              </a:ext>
            </a:extLst>
          </p:cNvPr>
          <p:cNvSpPr txBox="1"/>
          <p:nvPr/>
        </p:nvSpPr>
        <p:spPr>
          <a:xfrm>
            <a:off x="1866900" y="1230868"/>
            <a:ext cx="8458200" cy="369332"/>
          </a:xfrm>
          <a:prstGeom prst="rect">
            <a:avLst/>
          </a:prstGeom>
          <a:noFill/>
        </p:spPr>
        <p:txBody>
          <a:bodyPr wrap="square">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All the results are calculated by sampling </a:t>
            </a:r>
            <a:r>
              <a:rPr lang="en-US" altLang="zh-CN" dirty="0">
                <a:solidFill>
                  <a:srgbClr val="B22C79"/>
                </a:solidFill>
                <a:latin typeface="Times New Roman" panose="02020603050405020304" pitchFamily="18" charset="0"/>
                <a:cs typeface="Times New Roman" panose="02020603050405020304" pitchFamily="18" charset="0"/>
              </a:rPr>
              <a:t>50</a:t>
            </a:r>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 times for each input historical pose sequence.</a:t>
            </a:r>
            <a:endParaRPr lang="zh-CN" altLang="en-US" dirty="0">
              <a:solidFill>
                <a:srgbClr val="B22C79"/>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0E2CBB3-BEA0-4B66-A35D-C5BFDE3558B5}"/>
              </a:ext>
            </a:extLst>
          </p:cNvPr>
          <p:cNvSpPr txBox="1"/>
          <p:nvPr/>
        </p:nvSpPr>
        <p:spPr>
          <a:xfrm>
            <a:off x="4524160" y="5940623"/>
            <a:ext cx="3143681"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GSPS </a:t>
            </a:r>
            <a:r>
              <a:rPr lang="en-US" altLang="zh-CN" sz="1400" b="1" dirty="0">
                <a:solidFill>
                  <a:schemeClr val="bg1">
                    <a:lumMod val="50000"/>
                  </a:schemeClr>
                </a:solidFill>
                <a:latin typeface="Times New Roman" panose="02020603050405020304" pitchFamily="18" charset="0"/>
                <a:cs typeface="Times New Roman" panose="02020603050405020304" pitchFamily="18" charset="0"/>
              </a:rPr>
              <a:t>Mao W</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ICCV 2021 (Oral) </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B362464-C9F6-4E95-9C73-7AAFAB09F768}"/>
              </a:ext>
            </a:extLst>
          </p:cNvPr>
          <p:cNvSpPr txBox="1"/>
          <p:nvPr/>
        </p:nvSpPr>
        <p:spPr>
          <a:xfrm>
            <a:off x="8534400" y="5940623"/>
            <a:ext cx="2454775"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DLow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Ye Y,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ECCV 2020</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85BB9E6-E649-4CE7-827F-C36856726CBE}"/>
              </a:ext>
            </a:extLst>
          </p:cNvPr>
          <p:cNvSpPr txBox="1"/>
          <p:nvPr/>
        </p:nvSpPr>
        <p:spPr>
          <a:xfrm>
            <a:off x="1071699" y="5940623"/>
            <a:ext cx="2585901"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MSR</a:t>
            </a:r>
            <a:r>
              <a:rPr lang="en-US" altLang="zh-CN" sz="1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Dang L,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ICCV 2021 </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5776CF4-6EA2-7B60-2C48-5824FD67A944}"/>
              </a:ext>
            </a:extLst>
          </p:cNvPr>
          <p:cNvPicPr>
            <a:picLocks noChangeAspect="1"/>
          </p:cNvPicPr>
          <p:nvPr/>
        </p:nvPicPr>
        <p:blipFill>
          <a:blip r:embed="rId4"/>
          <a:stretch>
            <a:fillRect/>
          </a:stretch>
        </p:blipFill>
        <p:spPr>
          <a:xfrm>
            <a:off x="0" y="1653959"/>
            <a:ext cx="12192000" cy="3832441"/>
          </a:xfrm>
          <a:prstGeom prst="rect">
            <a:avLst/>
          </a:prstGeom>
        </p:spPr>
      </p:pic>
    </p:spTree>
    <p:custDataLst>
      <p:tags r:id="rId1"/>
    </p:custDataLst>
    <p:extLst>
      <p:ext uri="{BB962C8B-B14F-4D97-AF65-F5344CB8AC3E}">
        <p14:creationId xmlns:p14="http://schemas.microsoft.com/office/powerpoint/2010/main" val="3697391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Qualitative Results</a:t>
            </a:r>
            <a:endParaRPr lang="en-US" sz="3800" dirty="0">
              <a:solidFill>
                <a:schemeClr val="tx1">
                  <a:lumMod val="75000"/>
                  <a:lumOff val="25000"/>
                </a:schemeClr>
              </a:solidFill>
            </a:endParaRPr>
          </a:p>
        </p:txBody>
      </p:sp>
      <p:pic>
        <p:nvPicPr>
          <p:cNvPr id="17" name="图片 16">
            <a:extLst>
              <a:ext uri="{FF2B5EF4-FFF2-40B4-BE49-F238E27FC236}">
                <a16:creationId xmlns:a16="http://schemas.microsoft.com/office/drawing/2014/main" id="{57BEB697-A2A5-D64B-101A-638C26BD81A1}"/>
              </a:ext>
            </a:extLst>
          </p:cNvPr>
          <p:cNvPicPr>
            <a:picLocks noChangeAspect="1"/>
          </p:cNvPicPr>
          <p:nvPr/>
        </p:nvPicPr>
        <p:blipFill rotWithShape="1">
          <a:blip r:embed="rId4">
            <a:extLst>
              <a:ext uri="{28A0092B-C50C-407E-A947-70E740481C1C}">
                <a14:useLocalDpi xmlns:a14="http://schemas.microsoft.com/office/drawing/2010/main" val="0"/>
              </a:ext>
            </a:extLst>
          </a:blip>
          <a:srcRect l="9298" t="33333" r="12807" b="14445"/>
          <a:stretch/>
        </p:blipFill>
        <p:spPr>
          <a:xfrm>
            <a:off x="1409700" y="1516611"/>
            <a:ext cx="9372600" cy="3968578"/>
          </a:xfrm>
          <a:prstGeom prst="rect">
            <a:avLst/>
          </a:prstGeom>
        </p:spPr>
      </p:pic>
      <p:sp>
        <p:nvSpPr>
          <p:cNvPr id="8" name="文本框 7">
            <a:extLst>
              <a:ext uri="{FF2B5EF4-FFF2-40B4-BE49-F238E27FC236}">
                <a16:creationId xmlns:a16="http://schemas.microsoft.com/office/drawing/2014/main" id="{DB9CF9DF-D026-4419-97D4-9993F00F96BF}"/>
              </a:ext>
            </a:extLst>
          </p:cNvPr>
          <p:cNvSpPr txBox="1"/>
          <p:nvPr/>
        </p:nvSpPr>
        <p:spPr>
          <a:xfrm>
            <a:off x="5868419" y="1219200"/>
            <a:ext cx="2057400" cy="369332"/>
          </a:xfrm>
          <a:prstGeom prst="rect">
            <a:avLst/>
          </a:prstGeom>
          <a:noFill/>
        </p:spPr>
        <p:txBody>
          <a:bodyPr wrap="square">
            <a:spAutoFit/>
          </a:bodyPr>
          <a:lstStyle/>
          <a:p>
            <a:r>
              <a:rPr lang="en-US" altLang="zh-CN" dirty="0">
                <a:solidFill>
                  <a:srgbClr val="B22C79"/>
                </a:solidFill>
                <a:latin typeface="Times New Roman" panose="02020603050405020304" pitchFamily="18" charset="0"/>
                <a:cs typeface="Times New Roman" panose="02020603050405020304" pitchFamily="18" charset="0"/>
              </a:rPr>
              <a:t>10</a:t>
            </a:r>
            <a:r>
              <a:rPr lang="en-US" altLang="zh-CN" dirty="0">
                <a:latin typeface="Times New Roman" panose="02020603050405020304" pitchFamily="18" charset="0"/>
                <a:cs typeface="Times New Roman" panose="02020603050405020304" pitchFamily="18" charset="0"/>
              </a:rPr>
              <a:t> predicted results</a:t>
            </a:r>
            <a:endParaRPr lang="zh-CN" altLang="en-US"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38CB379B-BD51-0C21-6B00-569CE6AB8F22}"/>
              </a:ext>
            </a:extLst>
          </p:cNvPr>
          <p:cNvSpPr txBox="1"/>
          <p:nvPr/>
        </p:nvSpPr>
        <p:spPr>
          <a:xfrm>
            <a:off x="2362200" y="1219200"/>
            <a:ext cx="495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GT</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9AB1C6FB-50C8-75A8-CF6D-C100EC8B1BA1}"/>
              </a:ext>
            </a:extLst>
          </p:cNvPr>
          <p:cNvSpPr txBox="1"/>
          <p:nvPr/>
        </p:nvSpPr>
        <p:spPr>
          <a:xfrm>
            <a:off x="5896994" y="5342869"/>
            <a:ext cx="2057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Human3.6M dataset</a:t>
            </a:r>
            <a:endParaRPr lang="zh-CN" altLang="en-US"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3DF5791-267F-4600-7609-9EC023D3E4DE}"/>
              </a:ext>
            </a:extLst>
          </p:cNvPr>
          <p:cNvSpPr txBox="1"/>
          <p:nvPr/>
        </p:nvSpPr>
        <p:spPr>
          <a:xfrm>
            <a:off x="6778601" y="6016823"/>
            <a:ext cx="3143681"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GSPS </a:t>
            </a:r>
            <a:r>
              <a:rPr lang="en-US" altLang="zh-CN" sz="1400" b="1" dirty="0">
                <a:solidFill>
                  <a:schemeClr val="bg1">
                    <a:lumMod val="50000"/>
                  </a:schemeClr>
                </a:solidFill>
                <a:latin typeface="Times New Roman" panose="02020603050405020304" pitchFamily="18" charset="0"/>
                <a:cs typeface="Times New Roman" panose="02020603050405020304" pitchFamily="18" charset="0"/>
              </a:rPr>
              <a:t>Mao W</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ICCV 2021 (Oral) </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2C85117-EE28-8D34-A3C4-2269EEBA30FB}"/>
              </a:ext>
            </a:extLst>
          </p:cNvPr>
          <p:cNvSpPr txBox="1"/>
          <p:nvPr/>
        </p:nvSpPr>
        <p:spPr>
          <a:xfrm>
            <a:off x="3352800" y="6016823"/>
            <a:ext cx="2454775"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DLow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Ye Y,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ECCV 2020</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38931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Qualitative Results</a:t>
            </a:r>
            <a:endParaRPr lang="en-US" sz="3800" dirty="0">
              <a:solidFill>
                <a:schemeClr val="tx1">
                  <a:lumMod val="75000"/>
                  <a:lumOff val="25000"/>
                </a:schemeClr>
              </a:solidFill>
            </a:endParaRPr>
          </a:p>
        </p:txBody>
      </p:sp>
      <p:sp>
        <p:nvSpPr>
          <p:cNvPr id="8" name="文本框 7">
            <a:extLst>
              <a:ext uri="{FF2B5EF4-FFF2-40B4-BE49-F238E27FC236}">
                <a16:creationId xmlns:a16="http://schemas.microsoft.com/office/drawing/2014/main" id="{DB9CF9DF-D026-4419-97D4-9993F00F96BF}"/>
              </a:ext>
            </a:extLst>
          </p:cNvPr>
          <p:cNvSpPr txBox="1"/>
          <p:nvPr/>
        </p:nvSpPr>
        <p:spPr>
          <a:xfrm>
            <a:off x="5868419" y="1219200"/>
            <a:ext cx="2057400" cy="369332"/>
          </a:xfrm>
          <a:prstGeom prst="rect">
            <a:avLst/>
          </a:prstGeom>
          <a:noFill/>
        </p:spPr>
        <p:txBody>
          <a:bodyPr wrap="square">
            <a:spAutoFit/>
          </a:bodyPr>
          <a:lstStyle/>
          <a:p>
            <a:r>
              <a:rPr lang="en-US" altLang="zh-CN" dirty="0">
                <a:solidFill>
                  <a:srgbClr val="B22C79"/>
                </a:solidFill>
                <a:latin typeface="Times New Roman" panose="02020603050405020304" pitchFamily="18" charset="0"/>
                <a:cs typeface="Times New Roman" panose="02020603050405020304" pitchFamily="18" charset="0"/>
              </a:rPr>
              <a:t>10</a:t>
            </a:r>
            <a:r>
              <a:rPr lang="en-US" altLang="zh-CN" dirty="0">
                <a:latin typeface="Times New Roman" panose="02020603050405020304" pitchFamily="18" charset="0"/>
                <a:cs typeface="Times New Roman" panose="02020603050405020304" pitchFamily="18" charset="0"/>
              </a:rPr>
              <a:t> predicted results</a:t>
            </a:r>
            <a:endParaRPr lang="zh-CN" altLang="en-US"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38CB379B-BD51-0C21-6B00-569CE6AB8F22}"/>
              </a:ext>
            </a:extLst>
          </p:cNvPr>
          <p:cNvSpPr txBox="1"/>
          <p:nvPr/>
        </p:nvSpPr>
        <p:spPr>
          <a:xfrm>
            <a:off x="2362200" y="1219200"/>
            <a:ext cx="495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196099B4-50D0-C8B6-79A9-6A1646D01BC1}"/>
              </a:ext>
            </a:extLst>
          </p:cNvPr>
          <p:cNvPicPr>
            <a:picLocks noChangeAspect="1"/>
          </p:cNvPicPr>
          <p:nvPr/>
        </p:nvPicPr>
        <p:blipFill rotWithShape="1">
          <a:blip r:embed="rId4">
            <a:extLst>
              <a:ext uri="{28A0092B-C50C-407E-A947-70E740481C1C}">
                <a14:useLocalDpi xmlns:a14="http://schemas.microsoft.com/office/drawing/2010/main" val="0"/>
              </a:ext>
            </a:extLst>
          </a:blip>
          <a:srcRect l="8667" t="33333" r="12666" b="14936"/>
          <a:stretch/>
        </p:blipFill>
        <p:spPr>
          <a:xfrm>
            <a:off x="1422704" y="1600200"/>
            <a:ext cx="9378308" cy="3809996"/>
          </a:xfrm>
          <a:prstGeom prst="rect">
            <a:avLst/>
          </a:prstGeom>
        </p:spPr>
      </p:pic>
      <p:sp>
        <p:nvSpPr>
          <p:cNvPr id="19" name="文本框 18">
            <a:extLst>
              <a:ext uri="{FF2B5EF4-FFF2-40B4-BE49-F238E27FC236}">
                <a16:creationId xmlns:a16="http://schemas.microsoft.com/office/drawing/2014/main" id="{9AB1C6FB-50C8-75A8-CF6D-C100EC8B1BA1}"/>
              </a:ext>
            </a:extLst>
          </p:cNvPr>
          <p:cNvSpPr txBox="1"/>
          <p:nvPr/>
        </p:nvSpPr>
        <p:spPr>
          <a:xfrm>
            <a:off x="5896994" y="5342869"/>
            <a:ext cx="2057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HumanEva-I dataset</a:t>
            </a:r>
            <a:endParaRPr lang="zh-CN" altLang="en-US"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97355E7-475C-3917-CAAA-11C152AECB70}"/>
              </a:ext>
            </a:extLst>
          </p:cNvPr>
          <p:cNvSpPr txBox="1"/>
          <p:nvPr/>
        </p:nvSpPr>
        <p:spPr>
          <a:xfrm>
            <a:off x="6778601" y="6016823"/>
            <a:ext cx="3143681"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GSPS </a:t>
            </a:r>
            <a:r>
              <a:rPr lang="en-US" altLang="zh-CN" sz="1400" b="1" dirty="0">
                <a:solidFill>
                  <a:schemeClr val="bg1">
                    <a:lumMod val="50000"/>
                  </a:schemeClr>
                </a:solidFill>
                <a:latin typeface="Times New Roman" panose="02020603050405020304" pitchFamily="18" charset="0"/>
                <a:cs typeface="Times New Roman" panose="02020603050405020304" pitchFamily="18" charset="0"/>
              </a:rPr>
              <a:t>Mao W</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ICCV 2021 (Oral) </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2AFCEE4-F19B-A503-909D-F9DCFC0AF70F}"/>
              </a:ext>
            </a:extLst>
          </p:cNvPr>
          <p:cNvSpPr txBox="1"/>
          <p:nvPr/>
        </p:nvSpPr>
        <p:spPr>
          <a:xfrm>
            <a:off x="3352800" y="6016823"/>
            <a:ext cx="2454775"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DLow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Ye Y,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ECCV 2020</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76151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Qua</a:t>
            </a:r>
            <a:r>
              <a:rPr lang="en-US" altLang="zh-CN" sz="3800" dirty="0">
                <a:solidFill>
                  <a:schemeClr val="tx1">
                    <a:lumMod val="75000"/>
                    <a:lumOff val="25000"/>
                  </a:schemeClr>
                </a:solidFill>
              </a:rPr>
              <a:t>l</a:t>
            </a:r>
            <a:r>
              <a:rPr lang="en-US" altLang="en-US" sz="3800" dirty="0">
                <a:solidFill>
                  <a:schemeClr val="tx1">
                    <a:lumMod val="75000"/>
                    <a:lumOff val="25000"/>
                  </a:schemeClr>
                </a:solidFill>
              </a:rPr>
              <a:t>itative Results</a:t>
            </a:r>
            <a:endParaRPr lang="en-US" sz="3800" dirty="0">
              <a:solidFill>
                <a:schemeClr val="tx1">
                  <a:lumMod val="75000"/>
                  <a:lumOff val="25000"/>
                </a:schemeClr>
              </a:solidFill>
            </a:endParaRPr>
          </a:p>
        </p:txBody>
      </p:sp>
      <p:sp>
        <p:nvSpPr>
          <p:cNvPr id="12" name="文本框 11">
            <a:extLst>
              <a:ext uri="{FF2B5EF4-FFF2-40B4-BE49-F238E27FC236}">
                <a16:creationId xmlns:a16="http://schemas.microsoft.com/office/drawing/2014/main" id="{A3A097BF-312A-A2D0-5A99-85EF3BA29334}"/>
              </a:ext>
            </a:extLst>
          </p:cNvPr>
          <p:cNvSpPr txBox="1"/>
          <p:nvPr/>
        </p:nvSpPr>
        <p:spPr>
          <a:xfrm>
            <a:off x="6778601" y="6016823"/>
            <a:ext cx="3143681"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GSPS </a:t>
            </a:r>
            <a:r>
              <a:rPr lang="en-US" altLang="zh-CN" sz="1400" b="1" dirty="0">
                <a:solidFill>
                  <a:schemeClr val="bg1">
                    <a:lumMod val="50000"/>
                  </a:schemeClr>
                </a:solidFill>
                <a:latin typeface="Times New Roman" panose="02020603050405020304" pitchFamily="18" charset="0"/>
                <a:cs typeface="Times New Roman" panose="02020603050405020304" pitchFamily="18" charset="0"/>
              </a:rPr>
              <a:t>Mao W</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ICCV 2021 (Oral) </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2D08AF5D-DA32-7C59-D4CD-BB3AB69BF167}"/>
              </a:ext>
            </a:extLst>
          </p:cNvPr>
          <p:cNvSpPr txBox="1"/>
          <p:nvPr/>
        </p:nvSpPr>
        <p:spPr>
          <a:xfrm>
            <a:off x="3352800" y="6016823"/>
            <a:ext cx="2454775"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DLow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Ye Y,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ECCV 2020</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C88A0FD4-22D9-593F-2362-95531436B27D}"/>
              </a:ext>
            </a:extLst>
          </p:cNvPr>
          <p:cNvPicPr>
            <a:picLocks noChangeAspect="1"/>
          </p:cNvPicPr>
          <p:nvPr/>
        </p:nvPicPr>
        <p:blipFill>
          <a:blip r:embed="rId4"/>
          <a:stretch>
            <a:fillRect/>
          </a:stretch>
        </p:blipFill>
        <p:spPr>
          <a:xfrm>
            <a:off x="1180471" y="1311443"/>
            <a:ext cx="9831058" cy="4235113"/>
          </a:xfrm>
          <a:prstGeom prst="rect">
            <a:avLst/>
          </a:prstGeom>
        </p:spPr>
      </p:pic>
    </p:spTree>
    <p:custDataLst>
      <p:tags r:id="rId1"/>
    </p:custDataLst>
    <p:extLst>
      <p:ext uri="{BB962C8B-B14F-4D97-AF65-F5344CB8AC3E}">
        <p14:creationId xmlns:p14="http://schemas.microsoft.com/office/powerpoint/2010/main" val="1278643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8242860-F0BD-E24C-8216-1C5D35F701A0}"/>
              </a:ext>
            </a:extLst>
          </p:cNvPr>
          <p:cNvSpPr/>
          <p:nvPr/>
        </p:nvSpPr>
        <p:spPr>
          <a:xfrm>
            <a:off x="3641641" y="1219200"/>
            <a:ext cx="4908716" cy="400110"/>
          </a:xfrm>
          <a:prstGeom prst="rect">
            <a:avLst/>
          </a:prstGeom>
        </p:spPr>
        <p:txBody>
          <a:bodyPr wrap="none">
            <a:spAutoFit/>
          </a:bodyPr>
          <a:lstStyle/>
          <a:p>
            <a:pPr algn="ctr"/>
            <a:r>
              <a:rPr lang="en-US" sz="2000" dirty="0">
                <a:solidFill>
                  <a:schemeClr val="tx1">
                    <a:lumMod val="75000"/>
                    <a:lumOff val="25000"/>
                  </a:schemeClr>
                </a:solidFill>
                <a:latin typeface="Times New Roman" panose="02020603050405020304" pitchFamily="18" charset="0"/>
                <a:cs typeface="Times New Roman" panose="02020603050405020304" pitchFamily="18" charset="0"/>
                <a:hlinkClick r:id="rId3"/>
              </a:rPr>
              <a:t>https://github.com/Droliven/diverse_sampling</a:t>
            </a: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9D5F3F54-5FCF-B844-8CB3-7C7008E7239D}"/>
              </a:ext>
            </a:extLst>
          </p:cNvPr>
          <p:cNvSpPr/>
          <p:nvPr/>
        </p:nvSpPr>
        <p:spPr>
          <a:xfrm>
            <a:off x="5259870" y="4628346"/>
            <a:ext cx="1672253" cy="477054"/>
          </a:xfrm>
          <a:prstGeom prst="rect">
            <a:avLst/>
          </a:prstGeom>
        </p:spPr>
        <p:txBody>
          <a:bodyPr wrap="none">
            <a:spAutoFit/>
          </a:bodyPr>
          <a:lstStyle/>
          <a:p>
            <a:pPr algn="ctr"/>
            <a:r>
              <a:rPr lang="en-US" sz="2500" dirty="0">
                <a:solidFill>
                  <a:schemeClr val="tx1">
                    <a:lumMod val="65000"/>
                    <a:lumOff val="35000"/>
                  </a:schemeClr>
                </a:solidFill>
                <a:latin typeface="Times New Roman" panose="02020603050405020304" pitchFamily="18" charset="0"/>
                <a:cs typeface="Times New Roman" panose="02020603050405020304" pitchFamily="18" charset="0"/>
              </a:rPr>
              <a:t>Thank you!</a:t>
            </a:r>
          </a:p>
        </p:txBody>
      </p:sp>
      <p:sp>
        <p:nvSpPr>
          <p:cNvPr id="8" name="文本框 7">
            <a:extLst>
              <a:ext uri="{FF2B5EF4-FFF2-40B4-BE49-F238E27FC236}">
                <a16:creationId xmlns:a16="http://schemas.microsoft.com/office/drawing/2014/main" id="{57E61C8B-78DA-4A84-B6D3-1BECBC908C1F}"/>
              </a:ext>
            </a:extLst>
          </p:cNvPr>
          <p:cNvSpPr txBox="1"/>
          <p:nvPr/>
        </p:nvSpPr>
        <p:spPr>
          <a:xfrm>
            <a:off x="3047998" y="693958"/>
            <a:ext cx="6096000" cy="477054"/>
          </a:xfrm>
          <a:prstGeom prst="rect">
            <a:avLst/>
          </a:prstGeom>
          <a:noFill/>
        </p:spPr>
        <p:txBody>
          <a:bodyPr wrap="square">
            <a:spAutoFit/>
          </a:bodyPr>
          <a:lstStyle/>
          <a:p>
            <a:pPr algn="ctr"/>
            <a:r>
              <a:rPr lang="en-US" altLang="zh-CN" sz="2500" dirty="0">
                <a:solidFill>
                  <a:schemeClr val="tx1">
                    <a:lumMod val="75000"/>
                    <a:lumOff val="25000"/>
                  </a:schemeClr>
                </a:solidFill>
                <a:latin typeface="Times New Roman" panose="02020603050405020304" pitchFamily="18" charset="0"/>
                <a:cs typeface="Times New Roman" panose="02020603050405020304" pitchFamily="18" charset="0"/>
              </a:rPr>
              <a:t>QR Code for our project:</a:t>
            </a:r>
            <a:endParaRPr lang="zh-CN" altLang="en-US" sz="2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EBF39F67-6C48-4406-87B4-4046E4AE5A1E}"/>
              </a:ext>
            </a:extLst>
          </p:cNvPr>
          <p:cNvSpPr txBox="1"/>
          <p:nvPr/>
        </p:nvSpPr>
        <p:spPr>
          <a:xfrm>
            <a:off x="838197" y="5181600"/>
            <a:ext cx="10515600" cy="737766"/>
          </a:xfrm>
          <a:prstGeom prst="rect">
            <a:avLst/>
          </a:prstGeom>
          <a:noFill/>
        </p:spPr>
        <p:txBody>
          <a:bodyPr wrap="square">
            <a:spAutoFit/>
          </a:bodyPr>
          <a:lstStyle/>
          <a:p>
            <a:pPr>
              <a:lnSpc>
                <a:spcPct val="120000"/>
              </a:lnSpc>
            </a:pPr>
            <a:r>
              <a:rPr lang="en-US" altLang="zh-CN" sz="1200" b="1" dirty="0">
                <a:solidFill>
                  <a:schemeClr val="bg2">
                    <a:lumMod val="50000"/>
                  </a:schemeClr>
                </a:solidFill>
                <a:latin typeface="Times New Roman" panose="02020603050405020304" pitchFamily="18" charset="0"/>
                <a:cs typeface="Times New Roman" panose="02020603050405020304" pitchFamily="18" charset="0"/>
              </a:rPr>
              <a:t>Acknowledgement</a:t>
            </a:r>
            <a:endParaRPr lang="en-US" altLang="zh-CN" sz="1200" dirty="0">
              <a:solidFill>
                <a:schemeClr val="bg2">
                  <a:lumMod val="50000"/>
                </a:schemeClr>
              </a:solidFill>
              <a:latin typeface="Times New Roman" panose="02020603050405020304" pitchFamily="18" charset="0"/>
              <a:cs typeface="Times New Roman" panose="02020603050405020304" pitchFamily="18" charset="0"/>
            </a:endParaRPr>
          </a:p>
          <a:p>
            <a:pPr>
              <a:lnSpc>
                <a:spcPct val="120000"/>
              </a:lnSpc>
            </a:pPr>
            <a:r>
              <a:rPr lang="en-US" altLang="zh-CN" sz="1200" dirty="0">
                <a:solidFill>
                  <a:schemeClr val="bg2">
                    <a:lumMod val="50000"/>
                  </a:schemeClr>
                </a:solidFill>
                <a:latin typeface="Times New Roman" panose="02020603050405020304" pitchFamily="18" charset="0"/>
                <a:cs typeface="Times New Roman" panose="02020603050405020304" pitchFamily="18" charset="0"/>
              </a:rPr>
              <a:t>This work is sponsored by Prof. Yongwei Nie's and Prof. Guiqing Li's Natural Science Foundation of China projects (62072191, 61972160), and their Natural Science Foundation of Guangdong Province projects (2019A1515010860, 2021A1515012301).</a:t>
            </a:r>
            <a:endParaRPr lang="zh-CN" altLang="en-US" sz="1200"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7909A8D-4877-4F2E-B0E9-6C20CD410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5797" y="1891746"/>
            <a:ext cx="2660400" cy="2660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8939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Human Motion Prediction (HMP)</a:t>
            </a:r>
            <a:endParaRPr lang="en-US" sz="3800" dirty="0">
              <a:solidFill>
                <a:schemeClr val="tx1">
                  <a:lumMod val="75000"/>
                  <a:lumOff val="25000"/>
                </a:schemeClr>
              </a:solidFill>
            </a:endParaRPr>
          </a:p>
        </p:txBody>
      </p:sp>
      <p:cxnSp>
        <p:nvCxnSpPr>
          <p:cNvPr id="23" name="直接箭头连接符 22">
            <a:extLst>
              <a:ext uri="{FF2B5EF4-FFF2-40B4-BE49-F238E27FC236}">
                <a16:creationId xmlns:a16="http://schemas.microsoft.com/office/drawing/2014/main" id="{80AF7939-D14A-467C-9308-B0482B875CEB}"/>
              </a:ext>
            </a:extLst>
          </p:cNvPr>
          <p:cNvCxnSpPr>
            <a:cxnSpLocks/>
          </p:cNvCxnSpPr>
          <p:nvPr/>
        </p:nvCxnSpPr>
        <p:spPr>
          <a:xfrm>
            <a:off x="5960785" y="3516895"/>
            <a:ext cx="118295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94EC9BCA-EF9F-4511-962E-263F987935E2}"/>
              </a:ext>
            </a:extLst>
          </p:cNvPr>
          <p:cNvCxnSpPr>
            <a:cxnSpLocks/>
          </p:cNvCxnSpPr>
          <p:nvPr/>
        </p:nvCxnSpPr>
        <p:spPr>
          <a:xfrm>
            <a:off x="4512985" y="3489999"/>
            <a:ext cx="118295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CD99ED89-5155-4115-8628-6CB2526707EE}"/>
              </a:ext>
            </a:extLst>
          </p:cNvPr>
          <p:cNvSpPr txBox="1"/>
          <p:nvPr/>
        </p:nvSpPr>
        <p:spPr>
          <a:xfrm>
            <a:off x="2895875" y="5040868"/>
            <a:ext cx="1473480"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Observed Seq</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9" name="prediction">
            <a:hlinkClick r:id="" action="ppaction://media"/>
            <a:extLst>
              <a:ext uri="{FF2B5EF4-FFF2-40B4-BE49-F238E27FC236}">
                <a16:creationId xmlns:a16="http://schemas.microsoft.com/office/drawing/2014/main" id="{CF257D78-72FB-4EDA-8851-6443C0EA5D10}"/>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192615" y="1993796"/>
            <a:ext cx="2880000" cy="2880000"/>
          </a:xfrm>
          <a:prstGeom prst="rect">
            <a:avLst/>
          </a:prstGeom>
        </p:spPr>
      </p:pic>
      <p:pic>
        <p:nvPicPr>
          <p:cNvPr id="12" name="predicted">
            <a:hlinkClick r:id="" action="ppaction://media"/>
            <a:extLst>
              <a:ext uri="{FF2B5EF4-FFF2-40B4-BE49-F238E27FC236}">
                <a16:creationId xmlns:a16="http://schemas.microsoft.com/office/drawing/2014/main" id="{28F34425-0C93-4D5E-98CA-B16AB69A6BB8}"/>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7119385" y="1993796"/>
            <a:ext cx="2880000" cy="2880000"/>
          </a:xfrm>
          <a:prstGeom prst="rect">
            <a:avLst/>
          </a:prstGeom>
        </p:spPr>
      </p:pic>
      <p:sp>
        <p:nvSpPr>
          <p:cNvPr id="17" name="梯形 16">
            <a:extLst>
              <a:ext uri="{FF2B5EF4-FFF2-40B4-BE49-F238E27FC236}">
                <a16:creationId xmlns:a16="http://schemas.microsoft.com/office/drawing/2014/main" id="{EB26D5D3-ADB1-4844-9355-E1FB8A458199}"/>
              </a:ext>
            </a:extLst>
          </p:cNvPr>
          <p:cNvSpPr/>
          <p:nvPr/>
        </p:nvSpPr>
        <p:spPr>
          <a:xfrm rot="5400000">
            <a:off x="5416587" y="3299093"/>
            <a:ext cx="911991" cy="433195"/>
          </a:xfrm>
          <a:prstGeom prst="trapezoid">
            <a:avLst>
              <a:gd name="adj" fmla="val 69658"/>
            </a:avLst>
          </a:prstGeom>
          <a:solidFill>
            <a:srgbClr val="F6A372"/>
          </a:solidFill>
          <a:ln>
            <a:solidFill>
              <a:srgbClr val="731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梯形 21">
            <a:extLst>
              <a:ext uri="{FF2B5EF4-FFF2-40B4-BE49-F238E27FC236}">
                <a16:creationId xmlns:a16="http://schemas.microsoft.com/office/drawing/2014/main" id="{02A299F4-40D1-46E1-872E-978A4ED3D3E7}"/>
              </a:ext>
            </a:extLst>
          </p:cNvPr>
          <p:cNvSpPr/>
          <p:nvPr/>
        </p:nvSpPr>
        <p:spPr>
          <a:xfrm rot="16200000">
            <a:off x="5849782" y="3301130"/>
            <a:ext cx="911991" cy="433195"/>
          </a:xfrm>
          <a:prstGeom prst="trapezoid">
            <a:avLst>
              <a:gd name="adj" fmla="val 69658"/>
            </a:avLst>
          </a:prstGeom>
          <a:solidFill>
            <a:srgbClr val="F6A372"/>
          </a:solidFill>
          <a:ln>
            <a:solidFill>
              <a:srgbClr val="731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958C5DC-28B2-4790-ACE2-1F90E1E2B508}"/>
              </a:ext>
            </a:extLst>
          </p:cNvPr>
          <p:cNvSpPr txBox="1"/>
          <p:nvPr/>
        </p:nvSpPr>
        <p:spPr>
          <a:xfrm>
            <a:off x="7963709" y="5040868"/>
            <a:ext cx="1191352" cy="369332"/>
          </a:xfrm>
          <a:prstGeom prst="rect">
            <a:avLst/>
          </a:prstGeom>
          <a:noFill/>
        </p:spPr>
        <p:txBody>
          <a:bodyPr wrap="none" rtlCol="0">
            <a:spAutoFit/>
          </a:bodyPr>
          <a:lstStyle/>
          <a:p>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Future Seq</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7048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33" fill="hold"/>
                                        <p:tgtEl>
                                          <p:spTgt spid="9"/>
                                        </p:tgtEl>
                                      </p:cBhvr>
                                    </p:cmd>
                                  </p:childTnLst>
                                </p:cTn>
                              </p:par>
                              <p:par>
                                <p:cTn id="7" presetID="1" presetClass="mediacall" presetSubtype="0" fill="hold" nodeType="withEffect">
                                  <p:stCondLst>
                                    <p:cond delay="0"/>
                                  </p:stCondLst>
                                  <p:childTnLst>
                                    <p:cmd type="call" cmd="playFrom(0.0)">
                                      <p:cBhvr>
                                        <p:cTn id="8" dur="33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repeatCount="indefinite" fill="remove"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Applications</a:t>
            </a:r>
            <a:endParaRPr lang="en-US" sz="3800" dirty="0">
              <a:solidFill>
                <a:schemeClr val="tx1">
                  <a:lumMod val="75000"/>
                  <a:lumOff val="25000"/>
                </a:schemeClr>
              </a:solidFill>
            </a:endParaRPr>
          </a:p>
        </p:txBody>
      </p:sp>
      <p:sp>
        <p:nvSpPr>
          <p:cNvPr id="14" name="文本框 13">
            <a:extLst>
              <a:ext uri="{FF2B5EF4-FFF2-40B4-BE49-F238E27FC236}">
                <a16:creationId xmlns:a16="http://schemas.microsoft.com/office/drawing/2014/main" id="{CD99ED89-5155-4115-8628-6CB2526707EE}"/>
              </a:ext>
            </a:extLst>
          </p:cNvPr>
          <p:cNvSpPr txBox="1"/>
          <p:nvPr/>
        </p:nvSpPr>
        <p:spPr>
          <a:xfrm>
            <a:off x="793077" y="4764508"/>
            <a:ext cx="2653290" cy="461665"/>
          </a:xfrm>
          <a:prstGeom prst="rect">
            <a:avLst/>
          </a:prstGeom>
          <a:noFill/>
        </p:spPr>
        <p:txBody>
          <a:bodyPr wrap="none" rtlCol="0">
            <a:spAutoFit/>
          </a:bodyPr>
          <a:lstStyle/>
          <a:p>
            <a:r>
              <a:rPr lang="en-US" altLang="zh-CN" sz="2400" dirty="0">
                <a:solidFill>
                  <a:schemeClr val="tx1">
                    <a:lumMod val="75000"/>
                    <a:lumOff val="25000"/>
                  </a:schemeClr>
                </a:solidFill>
                <a:latin typeface="Times New Roman" panose="02020603050405020304" pitchFamily="18" charset="0"/>
                <a:cs typeface="Times New Roman" panose="02020603050405020304" pitchFamily="18" charset="0"/>
              </a:rPr>
              <a:t>autonomous driving</a:t>
            </a:r>
            <a:endParaRPr lang="zh-CN" altLang="en-US" sz="2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DCD8590-02F0-489D-B56A-54DF6EA3958F}"/>
              </a:ext>
            </a:extLst>
          </p:cNvPr>
          <p:cNvSpPr txBox="1"/>
          <p:nvPr/>
        </p:nvSpPr>
        <p:spPr>
          <a:xfrm>
            <a:off x="8811179" y="4764509"/>
            <a:ext cx="2478564" cy="461665"/>
          </a:xfrm>
          <a:prstGeom prst="rect">
            <a:avLst/>
          </a:prstGeom>
          <a:noFill/>
        </p:spPr>
        <p:txBody>
          <a:bodyPr wrap="none" rtlCol="0">
            <a:spAutoFit/>
          </a:bodyPr>
          <a:lstStyle/>
          <a:p>
            <a:r>
              <a:rPr lang="en-US" altLang="zh-CN" sz="2400" dirty="0">
                <a:solidFill>
                  <a:schemeClr val="tx1">
                    <a:lumMod val="75000"/>
                    <a:lumOff val="25000"/>
                  </a:schemeClr>
                </a:solidFill>
                <a:latin typeface="Times New Roman" panose="02020603050405020304" pitchFamily="18" charset="0"/>
                <a:cs typeface="Times New Roman" panose="02020603050405020304" pitchFamily="18" charset="0"/>
              </a:rPr>
              <a:t>animation creation</a:t>
            </a:r>
          </a:p>
        </p:txBody>
      </p:sp>
      <p:sp>
        <p:nvSpPr>
          <p:cNvPr id="16" name="文本框 15">
            <a:extLst>
              <a:ext uri="{FF2B5EF4-FFF2-40B4-BE49-F238E27FC236}">
                <a16:creationId xmlns:a16="http://schemas.microsoft.com/office/drawing/2014/main" id="{12CE4EAD-A66C-402C-B331-5336C788E570}"/>
              </a:ext>
            </a:extLst>
          </p:cNvPr>
          <p:cNvSpPr txBox="1"/>
          <p:nvPr/>
        </p:nvSpPr>
        <p:spPr>
          <a:xfrm>
            <a:off x="4252459" y="4764509"/>
            <a:ext cx="3674404" cy="461665"/>
          </a:xfrm>
          <a:prstGeom prst="rect">
            <a:avLst/>
          </a:prstGeom>
          <a:noFill/>
        </p:spPr>
        <p:txBody>
          <a:bodyPr wrap="none" rtlCol="0">
            <a:spAutoFit/>
          </a:bodyPr>
          <a:lstStyle/>
          <a:p>
            <a:r>
              <a:rPr lang="en-US" altLang="zh-CN" sz="2400" dirty="0">
                <a:solidFill>
                  <a:schemeClr val="tx1">
                    <a:lumMod val="75000"/>
                    <a:lumOff val="25000"/>
                  </a:schemeClr>
                </a:solidFill>
                <a:latin typeface="Times New Roman" panose="02020603050405020304" pitchFamily="18" charset="0"/>
                <a:cs typeface="Times New Roman" panose="02020603050405020304" pitchFamily="18" charset="0"/>
              </a:rPr>
              <a:t>human-computer interaction</a:t>
            </a:r>
          </a:p>
        </p:txBody>
      </p:sp>
      <p:pic>
        <p:nvPicPr>
          <p:cNvPr id="21" name="interact">
            <a:hlinkClick r:id="" action="ppaction://media"/>
            <a:extLst>
              <a:ext uri="{FF2B5EF4-FFF2-40B4-BE49-F238E27FC236}">
                <a16:creationId xmlns:a16="http://schemas.microsoft.com/office/drawing/2014/main" id="{EC2412CB-B054-4C63-B22C-1B66E4986490}"/>
              </a:ext>
            </a:extLst>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4109661" y="2259497"/>
            <a:ext cx="3960000" cy="2227500"/>
          </a:xfrm>
          <a:prstGeom prst="rect">
            <a:avLst/>
          </a:prstGeom>
        </p:spPr>
      </p:pic>
      <p:pic>
        <p:nvPicPr>
          <p:cNvPr id="23" name="cut1">
            <a:hlinkClick r:id="" action="ppaction://media"/>
            <a:extLst>
              <a:ext uri="{FF2B5EF4-FFF2-40B4-BE49-F238E27FC236}">
                <a16:creationId xmlns:a16="http://schemas.microsoft.com/office/drawing/2014/main" id="{CC857550-2669-4691-AA82-3E2AD9549699}"/>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139722" y="2259495"/>
            <a:ext cx="3960000" cy="2227501"/>
          </a:xfrm>
          <a:prstGeom prst="rect">
            <a:avLst/>
          </a:prstGeom>
        </p:spPr>
      </p:pic>
      <p:pic>
        <p:nvPicPr>
          <p:cNvPr id="2" name="Y2Mate.is - MinLee 3D Animation Demo Reel 2020-JPK-FNGwMi0-720p-1658299794063">
            <a:hlinkClick r:id="" action="ppaction://media"/>
            <a:extLst>
              <a:ext uri="{FF2B5EF4-FFF2-40B4-BE49-F238E27FC236}">
                <a16:creationId xmlns:a16="http://schemas.microsoft.com/office/drawing/2014/main" id="{09C75B4B-12FA-3C6A-F05A-A65C0DC866B5}"/>
              </a:ext>
            </a:extLst>
          </p:cNvPr>
          <p:cNvPicPr>
            <a:picLocks noChangeAspect="1"/>
          </p:cNvPicPr>
          <p:nvPr>
            <a:videoFile r:link="rId7"/>
            <p:extLst>
              <p:ext uri="{DAA4B4D4-6D71-4841-9C94-3DE7FCFB9230}">
                <p14:media xmlns:p14="http://schemas.microsoft.com/office/powerpoint/2010/main" r:embed="rId6"/>
              </p:ext>
            </p:extLst>
          </p:nvPr>
        </p:nvPicPr>
        <p:blipFill>
          <a:blip r:embed="rId12"/>
          <a:stretch>
            <a:fillRect/>
          </a:stretch>
        </p:blipFill>
        <p:spPr>
          <a:xfrm>
            <a:off x="8069661" y="2259495"/>
            <a:ext cx="3961600" cy="2228400"/>
          </a:xfrm>
          <a:prstGeom prst="rect">
            <a:avLst/>
          </a:prstGeom>
        </p:spPr>
      </p:pic>
    </p:spTree>
    <p:custDataLst>
      <p:tags r:id="rId1"/>
    </p:custDataLst>
    <p:extLst>
      <p:ext uri="{BB962C8B-B14F-4D97-AF65-F5344CB8AC3E}">
        <p14:creationId xmlns:p14="http://schemas.microsoft.com/office/powerpoint/2010/main" val="117461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6" fill="hold"/>
                                        <p:tgtEl>
                                          <p:spTgt spid="23"/>
                                        </p:tgtEl>
                                      </p:cBhvr>
                                    </p:cmd>
                                  </p:childTnLst>
                                </p:cTn>
                              </p:par>
                              <p:par>
                                <p:cTn id="7" presetID="1" presetClass="mediacall" presetSubtype="0" fill="hold" nodeType="withEffect">
                                  <p:stCondLst>
                                    <p:cond delay="0"/>
                                  </p:stCondLst>
                                  <p:childTnLst>
                                    <p:cmd type="call" cmd="playFrom(0.0)">
                                      <p:cBhvr>
                                        <p:cTn id="8" dur="7732" fill="hold"/>
                                        <p:tgtEl>
                                          <p:spTgt spid="21"/>
                                        </p:tgtEl>
                                      </p:cBhvr>
                                    </p:cmd>
                                  </p:childTnLst>
                                </p:cTn>
                              </p:par>
                              <p:par>
                                <p:cTn id="9" presetID="1" presetClass="mediacall" presetSubtype="0" fill="hold" nodeType="withEffect">
                                  <p:stCondLst>
                                    <p:cond delay="0"/>
                                  </p:stCondLst>
                                  <p:childTnLst>
                                    <p:cmd type="call" cmd="playFrom(0.0)">
                                      <p:cBhvr>
                                        <p:cTn id="10" dur="77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repeatCount="indefinite" fill="remove" display="0">
                  <p:stCondLst>
                    <p:cond delay="indefinite"/>
                  </p:stCondLst>
                </p:cTn>
                <p:tgtEl>
                  <p:spTgt spid="23"/>
                </p:tgtEl>
              </p:cMediaNode>
            </p:video>
            <p:seq concurrent="1" nextAc="seek">
              <p:cTn id="12" restart="whenNotActive" fill="hold" evtFilter="cancelBubble" nodeType="interactiveSeq">
                <p:stCondLst>
                  <p:cond evt="onClick" delay="0">
                    <p:tgtEl>
                      <p:spTgt spid="2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3"/>
                                        </p:tgtEl>
                                      </p:cBhvr>
                                    </p:cmd>
                                  </p:childTnLst>
                                </p:cTn>
                              </p:par>
                            </p:childTnLst>
                          </p:cTn>
                        </p:par>
                      </p:childTnLst>
                    </p:cTn>
                  </p:par>
                </p:childTnLst>
              </p:cTn>
              <p:nextCondLst>
                <p:cond evt="onClick" delay="0">
                  <p:tgtEl>
                    <p:spTgt spid="23"/>
                  </p:tgtEl>
                </p:cond>
              </p:nextCondLst>
            </p:seq>
            <p:video>
              <p:cMediaNode vol="0">
                <p:cTn id="17" repeatCount="indefinite" fill="remove" display="0">
                  <p:stCondLst>
                    <p:cond delay="indefinite"/>
                  </p:stCondLst>
                </p:cTn>
                <p:tgtEl>
                  <p:spTgt spid="21"/>
                </p:tgtEl>
              </p:cMediaNode>
            </p:video>
            <p:seq concurrent="1" nextAc="seek">
              <p:cTn id="18" restart="whenNotActive" fill="hold" evtFilter="cancelBubble" nodeType="interactiveSeq">
                <p:stCondLst>
                  <p:cond evt="onClick" delay="0">
                    <p:tgtEl>
                      <p:spTgt spid="2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1"/>
                                        </p:tgtEl>
                                      </p:cBhvr>
                                    </p:cmd>
                                  </p:childTnLst>
                                </p:cTn>
                              </p:par>
                            </p:childTnLst>
                          </p:cTn>
                        </p:par>
                      </p:childTnLst>
                    </p:cTn>
                  </p:par>
                </p:childTnLst>
              </p:cTn>
              <p:nextCondLst>
                <p:cond evt="onClick" delay="0">
                  <p:tgtEl>
                    <p:spTgt spid="21"/>
                  </p:tgtEl>
                </p:cond>
              </p:nextCondLst>
            </p:seq>
            <p:video>
              <p:cMediaNode vol="0">
                <p:cTn id="23" repeatCount="indefinite" fill="remove" display="0">
                  <p:stCondLst>
                    <p:cond delay="indefinite"/>
                  </p:stCondLst>
                </p:cTn>
                <p:tgtEl>
                  <p:spTgt spid="2"/>
                </p:tgtEl>
              </p:cMediaNode>
            </p:video>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Deterministic HMP</a:t>
            </a:r>
            <a:endParaRPr lang="en-US" sz="3800" dirty="0">
              <a:solidFill>
                <a:schemeClr val="tx1">
                  <a:lumMod val="75000"/>
                  <a:lumOff val="25000"/>
                </a:schemeClr>
              </a:solidFill>
            </a:endParaRPr>
          </a:p>
        </p:txBody>
      </p:sp>
      <p:sp>
        <p:nvSpPr>
          <p:cNvPr id="15" name="文本框 14">
            <a:extLst>
              <a:ext uri="{FF2B5EF4-FFF2-40B4-BE49-F238E27FC236}">
                <a16:creationId xmlns:a16="http://schemas.microsoft.com/office/drawing/2014/main" id="{6667F3B5-DE3C-49B5-A6EB-2AB3EB5488E8}"/>
              </a:ext>
            </a:extLst>
          </p:cNvPr>
          <p:cNvSpPr txBox="1"/>
          <p:nvPr/>
        </p:nvSpPr>
        <p:spPr>
          <a:xfrm>
            <a:off x="1066800" y="2325170"/>
            <a:ext cx="10058400" cy="1484830"/>
          </a:xfrm>
          <a:prstGeom prst="rect">
            <a:avLst/>
          </a:prstGeom>
          <a:noFill/>
        </p:spPr>
        <p:txBody>
          <a:bodyPr wrap="square">
            <a:spAutoFit/>
          </a:bodyPr>
          <a:lstStyle/>
          <a:p>
            <a:pPr marL="342900" indent="-34290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Predict </a:t>
            </a:r>
            <a:r>
              <a:rPr lang="en-US" altLang="zh-CN" sz="2400" dirty="0">
                <a:solidFill>
                  <a:srgbClr val="B22C79"/>
                </a:solidFill>
                <a:latin typeface="Times New Roman" panose="02020603050405020304" pitchFamily="18" charset="0"/>
                <a:cs typeface="Times New Roman" panose="02020603050405020304" pitchFamily="18" charset="0"/>
              </a:rPr>
              <a:t>only one </a:t>
            </a:r>
            <a:r>
              <a:rPr lang="en-US" altLang="zh-CN" sz="2400" dirty="0">
                <a:latin typeface="Times New Roman" panose="02020603050405020304" pitchFamily="18" charset="0"/>
                <a:cs typeface="Times New Roman" panose="02020603050405020304" pitchFamily="18" charset="0"/>
              </a:rPr>
              <a:t>motion in the future</a:t>
            </a:r>
          </a:p>
          <a:p>
            <a:pPr marL="342900" indent="-34290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Ignore the </a:t>
            </a:r>
            <a:r>
              <a:rPr lang="en-US" altLang="zh-CN" sz="2400" dirty="0">
                <a:solidFill>
                  <a:srgbClr val="B22C79"/>
                </a:solidFill>
                <a:latin typeface="Times New Roman" panose="02020603050405020304" pitchFamily="18" charset="0"/>
                <a:cs typeface="Times New Roman" panose="02020603050405020304" pitchFamily="18" charset="0"/>
              </a:rPr>
              <a:t>uncertainty </a:t>
            </a:r>
            <a:r>
              <a:rPr lang="en-US" altLang="zh-CN" sz="2400" dirty="0">
                <a:latin typeface="Times New Roman" panose="02020603050405020304" pitchFamily="18" charset="0"/>
                <a:cs typeface="Times New Roman" panose="02020603050405020304" pitchFamily="18" charset="0"/>
              </a:rPr>
              <a:t>of human motion</a:t>
            </a:r>
          </a:p>
          <a:p>
            <a:pPr marL="342900" indent="-34290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Cannot satisfy some </a:t>
            </a:r>
            <a:r>
              <a:rPr lang="en-US" altLang="zh-CN" sz="2400" dirty="0">
                <a:solidFill>
                  <a:srgbClr val="B22C79"/>
                </a:solidFill>
                <a:latin typeface="Times New Roman" panose="02020603050405020304" pitchFamily="18" charset="0"/>
                <a:cs typeface="Times New Roman" panose="02020603050405020304" pitchFamily="18" charset="0"/>
              </a:rPr>
              <a:t>safety-critical</a:t>
            </a:r>
            <a:r>
              <a:rPr lang="en-US" altLang="zh-CN" sz="2400" dirty="0">
                <a:latin typeface="Times New Roman" panose="02020603050405020304" pitchFamily="18" charset="0"/>
                <a:cs typeface="Times New Roman" panose="02020603050405020304" pitchFamily="18" charset="0"/>
              </a:rPr>
              <a:t> applications</a:t>
            </a:r>
          </a:p>
        </p:txBody>
      </p:sp>
      <p:grpSp>
        <p:nvGrpSpPr>
          <p:cNvPr id="8" name="组合 7">
            <a:extLst>
              <a:ext uri="{FF2B5EF4-FFF2-40B4-BE49-F238E27FC236}">
                <a16:creationId xmlns:a16="http://schemas.microsoft.com/office/drawing/2014/main" id="{F1B3124A-EDCF-7C4D-C5C6-C5732DCCCC8D}"/>
              </a:ext>
            </a:extLst>
          </p:cNvPr>
          <p:cNvGrpSpPr>
            <a:grpSpLocks noChangeAspect="1"/>
          </p:cNvGrpSpPr>
          <p:nvPr/>
        </p:nvGrpSpPr>
        <p:grpSpPr>
          <a:xfrm>
            <a:off x="7467600" y="2009775"/>
            <a:ext cx="4572000" cy="3024666"/>
            <a:chOff x="7379889" y="1828800"/>
            <a:chExt cx="4290521" cy="2838450"/>
          </a:xfrm>
        </p:grpSpPr>
        <p:pic>
          <p:nvPicPr>
            <p:cNvPr id="6" name="图片 5">
              <a:extLst>
                <a:ext uri="{FF2B5EF4-FFF2-40B4-BE49-F238E27FC236}">
                  <a16:creationId xmlns:a16="http://schemas.microsoft.com/office/drawing/2014/main" id="{7B06EBEB-AC39-577C-C2FE-58F05BDB6D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55" t="15949" r="9745"/>
            <a:stretch/>
          </p:blipFill>
          <p:spPr>
            <a:xfrm>
              <a:off x="7379889" y="1828800"/>
              <a:ext cx="4290521" cy="2838450"/>
            </a:xfrm>
            <a:prstGeom prst="rect">
              <a:avLst/>
            </a:prstGeom>
          </p:spPr>
        </p:pic>
        <p:sp>
          <p:nvSpPr>
            <p:cNvPr id="7" name="矩形 6">
              <a:extLst>
                <a:ext uri="{FF2B5EF4-FFF2-40B4-BE49-F238E27FC236}">
                  <a16:creationId xmlns:a16="http://schemas.microsoft.com/office/drawing/2014/main" id="{99C0835F-D712-ADD9-4EC8-CE87A94B2858}"/>
                </a:ext>
              </a:extLst>
            </p:cNvPr>
            <p:cNvSpPr/>
            <p:nvPr/>
          </p:nvSpPr>
          <p:spPr>
            <a:xfrm>
              <a:off x="7379889" y="1828800"/>
              <a:ext cx="685800" cy="4572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FF997143-179B-4B1B-838B-3FD86591B8BB}"/>
              </a:ext>
            </a:extLst>
          </p:cNvPr>
          <p:cNvSpPr txBox="1"/>
          <p:nvPr/>
        </p:nvSpPr>
        <p:spPr>
          <a:xfrm>
            <a:off x="1524000" y="6016823"/>
            <a:ext cx="2585901"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MSR</a:t>
            </a:r>
            <a:r>
              <a:rPr lang="en-US" altLang="zh-CN" sz="1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Dang L,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ICCV 2021 </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CC303258-937E-2EE1-71D4-26B0346627E8}"/>
              </a:ext>
            </a:extLst>
          </p:cNvPr>
          <p:cNvSpPr txBox="1"/>
          <p:nvPr/>
        </p:nvSpPr>
        <p:spPr>
          <a:xfrm>
            <a:off x="1524000" y="5588200"/>
            <a:ext cx="2477538"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LTD</a:t>
            </a:r>
            <a:r>
              <a:rPr lang="en-US" altLang="zh-CN" sz="1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Mao W,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ICCV 2019</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FE6E9BF-3399-B636-04C6-B91D822EB2B7}"/>
              </a:ext>
            </a:extLst>
          </p:cNvPr>
          <p:cNvSpPr txBox="1"/>
          <p:nvPr/>
        </p:nvSpPr>
        <p:spPr>
          <a:xfrm>
            <a:off x="4439271" y="5596694"/>
            <a:ext cx="2813014"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HisReps</a:t>
            </a:r>
            <a:r>
              <a:rPr lang="en-US" altLang="zh-CN" sz="1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Mao W,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ECCV 2020</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F73E71D-8E5A-D069-2F3B-DAA1A6D045A3}"/>
              </a:ext>
            </a:extLst>
          </p:cNvPr>
          <p:cNvSpPr txBox="1"/>
          <p:nvPr/>
        </p:nvSpPr>
        <p:spPr>
          <a:xfrm>
            <a:off x="4439271" y="6016823"/>
            <a:ext cx="2663934"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MLMA</a:t>
            </a:r>
            <a:r>
              <a:rPr lang="en-US" altLang="zh-CN" sz="1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Mao W,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IJCV 2021</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EC4C38F-C206-8FDF-195B-24E75BFD424B}"/>
              </a:ext>
            </a:extLst>
          </p:cNvPr>
          <p:cNvSpPr txBox="1"/>
          <p:nvPr/>
        </p:nvSpPr>
        <p:spPr>
          <a:xfrm>
            <a:off x="7740481" y="5599003"/>
            <a:ext cx="2456122"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LDR</a:t>
            </a:r>
            <a:r>
              <a:rPr lang="en-US" altLang="zh-CN" sz="1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Cui Q,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CVPR 2020</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5211B95-811B-FBAE-2B4F-59BF5828E3AB}"/>
              </a:ext>
            </a:extLst>
          </p:cNvPr>
          <p:cNvSpPr txBox="1"/>
          <p:nvPr/>
        </p:nvSpPr>
        <p:spPr>
          <a:xfrm>
            <a:off x="7740481" y="6016823"/>
            <a:ext cx="2598212"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PGBIG</a:t>
            </a:r>
            <a:r>
              <a:rPr lang="en-US" altLang="zh-CN" sz="1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Ma T,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CVPR 2022</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8392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zh-CN" sz="3800" dirty="0">
                <a:solidFill>
                  <a:schemeClr val="tx1">
                    <a:lumMod val="75000"/>
                    <a:lumOff val="25000"/>
                  </a:schemeClr>
                </a:solidFill>
              </a:rPr>
              <a:t>Stochastic</a:t>
            </a:r>
            <a:r>
              <a:rPr lang="en-US" altLang="en-US" sz="3800" dirty="0">
                <a:solidFill>
                  <a:schemeClr val="tx1">
                    <a:lumMod val="75000"/>
                    <a:lumOff val="25000"/>
                  </a:schemeClr>
                </a:solidFill>
              </a:rPr>
              <a:t> and Diverse HMP</a:t>
            </a:r>
            <a:endParaRPr lang="en-US" sz="3800" dirty="0">
              <a:solidFill>
                <a:schemeClr val="tx1">
                  <a:lumMod val="75000"/>
                  <a:lumOff val="25000"/>
                </a:schemeClr>
              </a:solidFill>
            </a:endParaRPr>
          </a:p>
        </p:txBody>
      </p:sp>
      <p:grpSp>
        <p:nvGrpSpPr>
          <p:cNvPr id="12" name="组合 11">
            <a:extLst>
              <a:ext uri="{FF2B5EF4-FFF2-40B4-BE49-F238E27FC236}">
                <a16:creationId xmlns:a16="http://schemas.microsoft.com/office/drawing/2014/main" id="{0818C386-0C2E-9B0F-88A6-7DB34CA26A35}"/>
              </a:ext>
            </a:extLst>
          </p:cNvPr>
          <p:cNvGrpSpPr>
            <a:grpSpLocks noChangeAspect="1"/>
          </p:cNvGrpSpPr>
          <p:nvPr/>
        </p:nvGrpSpPr>
        <p:grpSpPr>
          <a:xfrm>
            <a:off x="5747373" y="5177244"/>
            <a:ext cx="1002053" cy="648000"/>
            <a:chOff x="1951896" y="6104899"/>
            <a:chExt cx="2315040" cy="1494448"/>
          </a:xfrm>
        </p:grpSpPr>
        <p:pic>
          <p:nvPicPr>
            <p:cNvPr id="13" name="图片 12">
              <a:extLst>
                <a:ext uri="{FF2B5EF4-FFF2-40B4-BE49-F238E27FC236}">
                  <a16:creationId xmlns:a16="http://schemas.microsoft.com/office/drawing/2014/main" id="{ADF0C251-8AAF-14CE-654E-35126793FC16}"/>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37149" y="6303850"/>
              <a:ext cx="1024051" cy="1235081"/>
            </a:xfrm>
            <a:prstGeom prst="rect">
              <a:avLst/>
            </a:prstGeom>
          </p:spPr>
        </p:pic>
        <p:pic>
          <p:nvPicPr>
            <p:cNvPr id="14" name="图片 13">
              <a:extLst>
                <a:ext uri="{FF2B5EF4-FFF2-40B4-BE49-F238E27FC236}">
                  <a16:creationId xmlns:a16="http://schemas.microsoft.com/office/drawing/2014/main" id="{DB5852F8-646A-21B9-CC92-8C3C8638872A}"/>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487617" y="6117250"/>
              <a:ext cx="1220636" cy="1469746"/>
            </a:xfrm>
            <a:prstGeom prst="rect">
              <a:avLst/>
            </a:prstGeom>
          </p:spPr>
        </p:pic>
        <p:pic>
          <p:nvPicPr>
            <p:cNvPr id="16" name="图片 15">
              <a:extLst>
                <a:ext uri="{FF2B5EF4-FFF2-40B4-BE49-F238E27FC236}">
                  <a16:creationId xmlns:a16="http://schemas.microsoft.com/office/drawing/2014/main" id="{95A65731-4F84-A6F1-D79E-718DC3EF3E55}"/>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303375" y="6104899"/>
              <a:ext cx="963561" cy="1494448"/>
            </a:xfrm>
            <a:prstGeom prst="rect">
              <a:avLst/>
            </a:prstGeom>
          </p:spPr>
        </p:pic>
        <p:sp>
          <p:nvSpPr>
            <p:cNvPr id="17" name="矩形: 圆角 16">
              <a:extLst>
                <a:ext uri="{FF2B5EF4-FFF2-40B4-BE49-F238E27FC236}">
                  <a16:creationId xmlns:a16="http://schemas.microsoft.com/office/drawing/2014/main" id="{9276AA6F-5991-5B36-AEDF-111F1FD1233A}"/>
                </a:ext>
              </a:extLst>
            </p:cNvPr>
            <p:cNvSpPr/>
            <p:nvPr/>
          </p:nvSpPr>
          <p:spPr>
            <a:xfrm>
              <a:off x="1951896" y="6205059"/>
              <a:ext cx="2213111" cy="1368000"/>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latin typeface="Times New Roman" panose="02020603050405020304" pitchFamily="18" charset="0"/>
                <a:cs typeface="Times New Roman" panose="02020603050405020304" pitchFamily="18" charset="0"/>
              </a:endParaRPr>
            </a:p>
          </p:txBody>
        </p:sp>
      </p:grpSp>
      <p:pic>
        <p:nvPicPr>
          <p:cNvPr id="18" name="图片 17">
            <a:extLst>
              <a:ext uri="{FF2B5EF4-FFF2-40B4-BE49-F238E27FC236}">
                <a16:creationId xmlns:a16="http://schemas.microsoft.com/office/drawing/2014/main" id="{A26E17D0-7972-DA26-A56B-24B9243DD14D}"/>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3600" y="3548728"/>
            <a:ext cx="1866071" cy="1399553"/>
          </a:xfrm>
          <a:prstGeom prst="rect">
            <a:avLst/>
          </a:prstGeom>
        </p:spPr>
      </p:pic>
      <mc:AlternateContent xmlns:mc="http://schemas.openxmlformats.org/markup-compatibility/2006" xmlns:a14="http://schemas.microsoft.com/office/drawing/2010/main">
        <mc:Choice Requires="a14">
          <p:sp>
            <p:nvSpPr>
              <p:cNvPr id="23" name="文本框 165">
                <a:extLst>
                  <a:ext uri="{FF2B5EF4-FFF2-40B4-BE49-F238E27FC236}">
                    <a16:creationId xmlns:a16="http://schemas.microsoft.com/office/drawing/2014/main" id="{1FDA6297-E45F-7480-CD4C-7CBA5242FBC9}"/>
                  </a:ext>
                </a:extLst>
              </p:cNvPr>
              <p:cNvSpPr txBox="1"/>
              <p:nvPr/>
            </p:nvSpPr>
            <p:spPr>
              <a:xfrm>
                <a:off x="4612167" y="3200400"/>
                <a:ext cx="458202"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𝐳</m:t>
                          </m:r>
                        </m:e>
                        <m:sub>
                          <m:r>
                            <a:rPr lang="en-US" altLang="zh-CN" b="0" i="1" smtClean="0">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3" name="文本框 165">
                <a:extLst>
                  <a:ext uri="{FF2B5EF4-FFF2-40B4-BE49-F238E27FC236}">
                    <a16:creationId xmlns:a16="http://schemas.microsoft.com/office/drawing/2014/main" id="{1FDA6297-E45F-7480-CD4C-7CBA5242FBC9}"/>
                  </a:ext>
                </a:extLst>
              </p:cNvPr>
              <p:cNvSpPr txBox="1">
                <a:spLocks noRot="1" noChangeAspect="1" noMove="1" noResize="1" noEditPoints="1" noAdjustHandles="1" noChangeArrowheads="1" noChangeShapeType="1" noTextEdit="1"/>
              </p:cNvSpPr>
              <p:nvPr/>
            </p:nvSpPr>
            <p:spPr>
              <a:xfrm>
                <a:off x="4612167" y="3200400"/>
                <a:ext cx="458202"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169">
                <a:extLst>
                  <a:ext uri="{FF2B5EF4-FFF2-40B4-BE49-F238E27FC236}">
                    <a16:creationId xmlns:a16="http://schemas.microsoft.com/office/drawing/2014/main" id="{2977C4D7-4070-9936-BE65-A1E58C830B61}"/>
                  </a:ext>
                </a:extLst>
              </p:cNvPr>
              <p:cNvSpPr txBox="1"/>
              <p:nvPr/>
            </p:nvSpPr>
            <p:spPr>
              <a:xfrm>
                <a:off x="8358201" y="3475868"/>
                <a:ext cx="459485"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𝐲</m:t>
                              </m:r>
                            </m:e>
                          </m:acc>
                        </m:e>
                        <m:sub>
                          <m:r>
                            <a:rPr lang="en-US" altLang="zh-CN" i="1">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7" name="文本框 169">
                <a:extLst>
                  <a:ext uri="{FF2B5EF4-FFF2-40B4-BE49-F238E27FC236}">
                    <a16:creationId xmlns:a16="http://schemas.microsoft.com/office/drawing/2014/main" id="{2977C4D7-4070-9936-BE65-A1E58C830B61}"/>
                  </a:ext>
                </a:extLst>
              </p:cNvPr>
              <p:cNvSpPr txBox="1">
                <a:spLocks noRot="1" noChangeAspect="1" noMove="1" noResize="1" noEditPoints="1" noAdjustHandles="1" noChangeArrowheads="1" noChangeShapeType="1" noTextEdit="1"/>
              </p:cNvSpPr>
              <p:nvPr/>
            </p:nvSpPr>
            <p:spPr>
              <a:xfrm>
                <a:off x="8358201" y="3475868"/>
                <a:ext cx="459485" cy="369332"/>
              </a:xfrm>
              <a:prstGeom prst="rect">
                <a:avLst/>
              </a:prstGeom>
              <a:blipFill>
                <a:blip r:embed="rId12"/>
                <a:stretch>
                  <a:fillRect r="-1333" b="-8197"/>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F56B926F-86D3-8497-C43E-FF44B4121287}"/>
              </a:ext>
            </a:extLst>
          </p:cNvPr>
          <p:cNvGrpSpPr/>
          <p:nvPr/>
        </p:nvGrpSpPr>
        <p:grpSpPr>
          <a:xfrm>
            <a:off x="7277817" y="3392705"/>
            <a:ext cx="972666" cy="601238"/>
            <a:chOff x="2143240" y="890688"/>
            <a:chExt cx="972666" cy="601238"/>
          </a:xfrm>
        </p:grpSpPr>
        <p:pic>
          <p:nvPicPr>
            <p:cNvPr id="39" name="图片 38">
              <a:extLst>
                <a:ext uri="{FF2B5EF4-FFF2-40B4-BE49-F238E27FC236}">
                  <a16:creationId xmlns:a16="http://schemas.microsoft.com/office/drawing/2014/main" id="{CBBC97C4-E654-2C44-9FDB-6F2536B6E4B4}"/>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2212933" y="903307"/>
              <a:ext cx="294636" cy="576000"/>
            </a:xfrm>
            <a:prstGeom prst="rect">
              <a:avLst/>
            </a:prstGeom>
          </p:spPr>
        </p:pic>
        <p:pic>
          <p:nvPicPr>
            <p:cNvPr id="40" name="图片 39">
              <a:extLst>
                <a:ext uri="{FF2B5EF4-FFF2-40B4-BE49-F238E27FC236}">
                  <a16:creationId xmlns:a16="http://schemas.microsoft.com/office/drawing/2014/main" id="{129ADC2F-6B71-53ED-9268-F9B9BFF26564}"/>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2486080" y="903307"/>
              <a:ext cx="286986" cy="576000"/>
            </a:xfrm>
            <a:prstGeom prst="rect">
              <a:avLst/>
            </a:prstGeom>
          </p:spPr>
        </p:pic>
        <p:pic>
          <p:nvPicPr>
            <p:cNvPr id="41" name="图片 40">
              <a:extLst>
                <a:ext uri="{FF2B5EF4-FFF2-40B4-BE49-F238E27FC236}">
                  <a16:creationId xmlns:a16="http://schemas.microsoft.com/office/drawing/2014/main" id="{BE66F1F5-FA64-7442-E5B5-65CE2847575F}"/>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751577" y="903307"/>
              <a:ext cx="256684" cy="576000"/>
            </a:xfrm>
            <a:prstGeom prst="rect">
              <a:avLst/>
            </a:prstGeom>
          </p:spPr>
        </p:pic>
        <p:sp>
          <p:nvSpPr>
            <p:cNvPr id="42" name="矩形: 圆角 41">
              <a:extLst>
                <a:ext uri="{FF2B5EF4-FFF2-40B4-BE49-F238E27FC236}">
                  <a16:creationId xmlns:a16="http://schemas.microsoft.com/office/drawing/2014/main" id="{F2E70E90-DA12-AEE6-4CF5-D45B03618796}"/>
                </a:ext>
              </a:extLst>
            </p:cNvPr>
            <p:cNvSpPr/>
            <p:nvPr/>
          </p:nvSpPr>
          <p:spPr>
            <a:xfrm flipH="1">
              <a:off x="2143240" y="890688"/>
              <a:ext cx="972666" cy="601238"/>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cxnSp>
        <p:nvCxnSpPr>
          <p:cNvPr id="43" name="直接箭头连接符 42">
            <a:extLst>
              <a:ext uri="{FF2B5EF4-FFF2-40B4-BE49-F238E27FC236}">
                <a16:creationId xmlns:a16="http://schemas.microsoft.com/office/drawing/2014/main" id="{C7B73F49-5BF0-7D54-C4C8-E21F1BD34437}"/>
              </a:ext>
            </a:extLst>
          </p:cNvPr>
          <p:cNvCxnSpPr>
            <a:cxnSpLocks/>
            <a:stCxn id="51" idx="3"/>
            <a:endCxn id="49" idx="3"/>
          </p:cNvCxnSpPr>
          <p:nvPr/>
        </p:nvCxnSpPr>
        <p:spPr>
          <a:xfrm>
            <a:off x="6553200" y="4248504"/>
            <a:ext cx="724617" cy="556277"/>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331">
                <a:extLst>
                  <a:ext uri="{FF2B5EF4-FFF2-40B4-BE49-F238E27FC236}">
                    <a16:creationId xmlns:a16="http://schemas.microsoft.com/office/drawing/2014/main" id="{C04D51F1-5D91-1A53-F62C-D297BF45C8E3}"/>
                  </a:ext>
                </a:extLst>
              </p:cNvPr>
              <p:cNvSpPr txBox="1"/>
              <p:nvPr/>
            </p:nvSpPr>
            <p:spPr>
              <a:xfrm>
                <a:off x="8340983" y="4603085"/>
                <a:ext cx="493918"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𝐲</m:t>
                              </m:r>
                            </m:e>
                          </m:acc>
                        </m:e>
                        <m:sub>
                          <m:r>
                            <a:rPr lang="en-US" altLang="zh-CN" b="0" i="1" smtClean="0">
                              <a:latin typeface="Cambria Math" panose="02040503050406030204" pitchFamily="18" charset="0"/>
                            </a:rPr>
                            <m:t>𝐾</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4" name="文本框 331">
                <a:extLst>
                  <a:ext uri="{FF2B5EF4-FFF2-40B4-BE49-F238E27FC236}">
                    <a16:creationId xmlns:a16="http://schemas.microsoft.com/office/drawing/2014/main" id="{C04D51F1-5D91-1A53-F62C-D297BF45C8E3}"/>
                  </a:ext>
                </a:extLst>
              </p:cNvPr>
              <p:cNvSpPr txBox="1">
                <a:spLocks noRot="1" noChangeAspect="1" noMove="1" noResize="1" noEditPoints="1" noAdjustHandles="1" noChangeArrowheads="1" noChangeShapeType="1" noTextEdit="1"/>
              </p:cNvSpPr>
              <p:nvPr/>
            </p:nvSpPr>
            <p:spPr>
              <a:xfrm>
                <a:off x="8340983" y="4603085"/>
                <a:ext cx="493918" cy="369332"/>
              </a:xfrm>
              <a:prstGeom prst="rect">
                <a:avLst/>
              </a:prstGeom>
              <a:blipFill>
                <a:blip r:embed="rId16"/>
                <a:stretch>
                  <a:fillRect r="-1235" b="-8197"/>
                </a:stretch>
              </a:blipFill>
            </p:spPr>
            <p:txBody>
              <a:bodyPr/>
              <a:lstStyle/>
              <a:p>
                <a:r>
                  <a:rPr lang="zh-CN" altLang="en-US">
                    <a:noFill/>
                  </a:rPr>
                  <a:t> </a:t>
                </a:r>
              </a:p>
            </p:txBody>
          </p:sp>
        </mc:Fallback>
      </mc:AlternateContent>
      <p:grpSp>
        <p:nvGrpSpPr>
          <p:cNvPr id="45" name="组合 44">
            <a:extLst>
              <a:ext uri="{FF2B5EF4-FFF2-40B4-BE49-F238E27FC236}">
                <a16:creationId xmlns:a16="http://schemas.microsoft.com/office/drawing/2014/main" id="{494E1315-3022-8B72-882C-6B8EF3DDCDD0}"/>
              </a:ext>
            </a:extLst>
          </p:cNvPr>
          <p:cNvGrpSpPr/>
          <p:nvPr/>
        </p:nvGrpSpPr>
        <p:grpSpPr>
          <a:xfrm>
            <a:off x="7277817" y="4504162"/>
            <a:ext cx="972666" cy="601238"/>
            <a:chOff x="4872324" y="935567"/>
            <a:chExt cx="972666" cy="601238"/>
          </a:xfrm>
        </p:grpSpPr>
        <p:pic>
          <p:nvPicPr>
            <p:cNvPr id="46" name="图片 45">
              <a:extLst>
                <a:ext uri="{FF2B5EF4-FFF2-40B4-BE49-F238E27FC236}">
                  <a16:creationId xmlns:a16="http://schemas.microsoft.com/office/drawing/2014/main" id="{9B688CD7-14F2-365C-B771-25AE99C22B4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4881910" y="935567"/>
              <a:ext cx="301468" cy="576000"/>
            </a:xfrm>
            <a:prstGeom prst="rect">
              <a:avLst/>
            </a:prstGeom>
          </p:spPr>
        </p:pic>
        <p:pic>
          <p:nvPicPr>
            <p:cNvPr id="47" name="图片 46">
              <a:extLst>
                <a:ext uri="{FF2B5EF4-FFF2-40B4-BE49-F238E27FC236}">
                  <a16:creationId xmlns:a16="http://schemas.microsoft.com/office/drawing/2014/main" id="{B2EF2A17-ED2E-D393-92C6-D6F784CF2F10}"/>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200049" y="935567"/>
              <a:ext cx="345820" cy="576000"/>
            </a:xfrm>
            <a:prstGeom prst="rect">
              <a:avLst/>
            </a:prstGeom>
          </p:spPr>
        </p:pic>
        <p:pic>
          <p:nvPicPr>
            <p:cNvPr id="48" name="图片 47">
              <a:extLst>
                <a:ext uri="{FF2B5EF4-FFF2-40B4-BE49-F238E27FC236}">
                  <a16:creationId xmlns:a16="http://schemas.microsoft.com/office/drawing/2014/main" id="{94FC0034-C980-21A7-D8BE-FBD74EFB42AC}"/>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5567302" y="935911"/>
              <a:ext cx="263402" cy="576000"/>
            </a:xfrm>
            <a:prstGeom prst="rect">
              <a:avLst/>
            </a:prstGeom>
          </p:spPr>
        </p:pic>
        <p:sp>
          <p:nvSpPr>
            <p:cNvPr id="49" name="矩形: 圆角 48">
              <a:extLst>
                <a:ext uri="{FF2B5EF4-FFF2-40B4-BE49-F238E27FC236}">
                  <a16:creationId xmlns:a16="http://schemas.microsoft.com/office/drawing/2014/main" id="{8C8AF267-4C3D-4258-9BB7-9A664B89E6CC}"/>
                </a:ext>
              </a:extLst>
            </p:cNvPr>
            <p:cNvSpPr/>
            <p:nvPr/>
          </p:nvSpPr>
          <p:spPr>
            <a:xfrm flipH="1">
              <a:off x="4872324" y="935567"/>
              <a:ext cx="972666" cy="601238"/>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114" name="组合 113">
            <a:extLst>
              <a:ext uri="{FF2B5EF4-FFF2-40B4-BE49-F238E27FC236}">
                <a16:creationId xmlns:a16="http://schemas.microsoft.com/office/drawing/2014/main" id="{678C7B96-BC13-40B5-301A-AD7733FEF920}"/>
              </a:ext>
            </a:extLst>
          </p:cNvPr>
          <p:cNvGrpSpPr/>
          <p:nvPr/>
        </p:nvGrpSpPr>
        <p:grpSpPr>
          <a:xfrm>
            <a:off x="5920648" y="3670654"/>
            <a:ext cx="632552" cy="1155700"/>
            <a:chOff x="5920648" y="3855726"/>
            <a:chExt cx="632552" cy="1155700"/>
          </a:xfrm>
        </p:grpSpPr>
        <p:sp>
          <p:nvSpPr>
            <p:cNvPr id="51" name="矩形: 圆角 50">
              <a:extLst>
                <a:ext uri="{FF2B5EF4-FFF2-40B4-BE49-F238E27FC236}">
                  <a16:creationId xmlns:a16="http://schemas.microsoft.com/office/drawing/2014/main" id="{58A9AABB-F77F-599E-699B-93983888CC07}"/>
                </a:ext>
              </a:extLst>
            </p:cNvPr>
            <p:cNvSpPr/>
            <p:nvPr/>
          </p:nvSpPr>
          <p:spPr>
            <a:xfrm>
              <a:off x="5920648" y="3855726"/>
              <a:ext cx="632552" cy="1155700"/>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52" name="椭圆 51">
              <a:extLst>
                <a:ext uri="{FF2B5EF4-FFF2-40B4-BE49-F238E27FC236}">
                  <a16:creationId xmlns:a16="http://schemas.microsoft.com/office/drawing/2014/main" id="{1432458C-4C2A-4A7F-EFDC-906113135C51}"/>
                </a:ext>
              </a:extLst>
            </p:cNvPr>
            <p:cNvSpPr/>
            <p:nvPr/>
          </p:nvSpPr>
          <p:spPr>
            <a:xfrm>
              <a:off x="6003925" y="4141329"/>
              <a:ext cx="152400" cy="1524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53" name="椭圆 52">
              <a:extLst>
                <a:ext uri="{FF2B5EF4-FFF2-40B4-BE49-F238E27FC236}">
                  <a16:creationId xmlns:a16="http://schemas.microsoft.com/office/drawing/2014/main" id="{6D2C1256-AFDB-C0D1-C501-D0517BC62862}"/>
                </a:ext>
              </a:extLst>
            </p:cNvPr>
            <p:cNvSpPr/>
            <p:nvPr/>
          </p:nvSpPr>
          <p:spPr>
            <a:xfrm>
              <a:off x="6003925" y="4536563"/>
              <a:ext cx="152400" cy="1524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54" name="椭圆 53">
              <a:extLst>
                <a:ext uri="{FF2B5EF4-FFF2-40B4-BE49-F238E27FC236}">
                  <a16:creationId xmlns:a16="http://schemas.microsoft.com/office/drawing/2014/main" id="{2C8C3739-35EE-EF34-90FC-A1F5CA94111F}"/>
                </a:ext>
              </a:extLst>
            </p:cNvPr>
            <p:cNvSpPr/>
            <p:nvPr/>
          </p:nvSpPr>
          <p:spPr>
            <a:xfrm>
              <a:off x="6321425" y="4046079"/>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55" name="椭圆 54">
              <a:extLst>
                <a:ext uri="{FF2B5EF4-FFF2-40B4-BE49-F238E27FC236}">
                  <a16:creationId xmlns:a16="http://schemas.microsoft.com/office/drawing/2014/main" id="{B4890D8C-96CB-EDEC-3163-096C8DCD4DC7}"/>
                </a:ext>
              </a:extLst>
            </p:cNvPr>
            <p:cNvSpPr/>
            <p:nvPr/>
          </p:nvSpPr>
          <p:spPr>
            <a:xfrm>
              <a:off x="6324600" y="435689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sp>
          <p:nvSpPr>
            <p:cNvPr id="56" name="椭圆 55">
              <a:extLst>
                <a:ext uri="{FF2B5EF4-FFF2-40B4-BE49-F238E27FC236}">
                  <a16:creationId xmlns:a16="http://schemas.microsoft.com/office/drawing/2014/main" id="{1F73E0B1-AFE8-057C-906F-F532E0CCB15D}"/>
                </a:ext>
              </a:extLst>
            </p:cNvPr>
            <p:cNvSpPr/>
            <p:nvPr/>
          </p:nvSpPr>
          <p:spPr>
            <a:xfrm>
              <a:off x="6321425" y="468770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a:latin typeface="Times New Roman" panose="02020603050405020304" pitchFamily="18" charset="0"/>
                <a:cs typeface="Times New Roman" panose="02020603050405020304" pitchFamily="18" charset="0"/>
              </a:endParaRPr>
            </a:p>
          </p:txBody>
        </p:sp>
        <p:cxnSp>
          <p:nvCxnSpPr>
            <p:cNvPr id="57" name="直接连接符 56">
              <a:extLst>
                <a:ext uri="{FF2B5EF4-FFF2-40B4-BE49-F238E27FC236}">
                  <a16:creationId xmlns:a16="http://schemas.microsoft.com/office/drawing/2014/main" id="{3C06D874-D368-542B-5331-0B7022818E45}"/>
                </a:ext>
              </a:extLst>
            </p:cNvPr>
            <p:cNvCxnSpPr>
              <a:cxnSpLocks/>
              <a:stCxn id="52" idx="6"/>
              <a:endCxn id="54" idx="2"/>
            </p:cNvCxnSpPr>
            <p:nvPr/>
          </p:nvCxnSpPr>
          <p:spPr>
            <a:xfrm flipV="1">
              <a:off x="6156325" y="4122279"/>
              <a:ext cx="165100" cy="9525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4C67D56-3BC5-5C6C-67DE-1ADD266B1C07}"/>
                </a:ext>
              </a:extLst>
            </p:cNvPr>
            <p:cNvCxnSpPr>
              <a:cxnSpLocks/>
              <a:stCxn id="52" idx="6"/>
              <a:endCxn id="55" idx="2"/>
            </p:cNvCxnSpPr>
            <p:nvPr/>
          </p:nvCxnSpPr>
          <p:spPr>
            <a:xfrm>
              <a:off x="6156325" y="4217529"/>
              <a:ext cx="168275" cy="21556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CC02500-902C-F276-663F-E8BB3BFE48C0}"/>
                </a:ext>
              </a:extLst>
            </p:cNvPr>
            <p:cNvCxnSpPr>
              <a:cxnSpLocks/>
              <a:stCxn id="52" idx="6"/>
              <a:endCxn id="56" idx="2"/>
            </p:cNvCxnSpPr>
            <p:nvPr/>
          </p:nvCxnSpPr>
          <p:spPr>
            <a:xfrm>
              <a:off x="6156325" y="4217529"/>
              <a:ext cx="165100" cy="54637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CFD79C0-B1B9-C88A-6D60-A66EE59345EA}"/>
                </a:ext>
              </a:extLst>
            </p:cNvPr>
            <p:cNvCxnSpPr>
              <a:cxnSpLocks/>
              <a:stCxn id="53" idx="6"/>
              <a:endCxn id="56" idx="2"/>
            </p:cNvCxnSpPr>
            <p:nvPr/>
          </p:nvCxnSpPr>
          <p:spPr>
            <a:xfrm>
              <a:off x="6156325" y="4612763"/>
              <a:ext cx="165100" cy="15114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5BC7473-8D5A-9107-DE7E-488D5D161AE2}"/>
                </a:ext>
              </a:extLst>
            </p:cNvPr>
            <p:cNvCxnSpPr>
              <a:cxnSpLocks/>
              <a:stCxn id="53" idx="6"/>
              <a:endCxn id="55" idx="2"/>
            </p:cNvCxnSpPr>
            <p:nvPr/>
          </p:nvCxnSpPr>
          <p:spPr>
            <a:xfrm flipV="1">
              <a:off x="6156325" y="4433090"/>
              <a:ext cx="168275" cy="17967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1594523-CD82-A727-5466-909046360985}"/>
                </a:ext>
              </a:extLst>
            </p:cNvPr>
            <p:cNvCxnSpPr>
              <a:cxnSpLocks/>
              <a:endCxn id="54" idx="2"/>
            </p:cNvCxnSpPr>
            <p:nvPr/>
          </p:nvCxnSpPr>
          <p:spPr>
            <a:xfrm flipV="1">
              <a:off x="6156325" y="4122279"/>
              <a:ext cx="165100" cy="48204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文本框 311">
                <a:extLst>
                  <a:ext uri="{FF2B5EF4-FFF2-40B4-BE49-F238E27FC236}">
                    <a16:creationId xmlns:a16="http://schemas.microsoft.com/office/drawing/2014/main" id="{27E4734A-1E99-9B02-4376-3F0F68A740F4}"/>
                  </a:ext>
                </a:extLst>
              </p:cNvPr>
              <p:cNvSpPr txBox="1"/>
              <p:nvPr/>
            </p:nvSpPr>
            <p:spPr>
              <a:xfrm>
                <a:off x="6046908" y="3262389"/>
                <a:ext cx="389850"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zh-CN" altLang="en-US" b="1" i="0" dirty="0" smtClean="0">
                          <a:latin typeface="Cambria Math" panose="02040503050406030204" pitchFamily="18" charset="0"/>
                          <a:ea typeface="Cambria Math" panose="02040503050406030204" pitchFamily="18" charset="0"/>
                          <a:cs typeface="Times New Roman" panose="02020603050405020304" pitchFamily="18" charset="0"/>
                        </a:rPr>
                        <m:t>𝓖</m:t>
                      </m:r>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63" name="文本框 311">
                <a:extLst>
                  <a:ext uri="{FF2B5EF4-FFF2-40B4-BE49-F238E27FC236}">
                    <a16:creationId xmlns:a16="http://schemas.microsoft.com/office/drawing/2014/main" id="{27E4734A-1E99-9B02-4376-3F0F68A740F4}"/>
                  </a:ext>
                </a:extLst>
              </p:cNvPr>
              <p:cNvSpPr txBox="1">
                <a:spLocks noRot="1" noChangeAspect="1" noMove="1" noResize="1" noEditPoints="1" noAdjustHandles="1" noChangeArrowheads="1" noChangeShapeType="1" noTextEdit="1"/>
              </p:cNvSpPr>
              <p:nvPr/>
            </p:nvSpPr>
            <p:spPr>
              <a:xfrm>
                <a:off x="6046908" y="3262389"/>
                <a:ext cx="389850" cy="369332"/>
              </a:xfrm>
              <a:prstGeom prst="rect">
                <a:avLst/>
              </a:prstGeom>
              <a:blipFill>
                <a:blip r:embed="rId20"/>
                <a:stretch>
                  <a:fillRect l="-3125" b="-13115"/>
                </a:stretch>
              </a:blipFill>
            </p:spPr>
            <p:txBody>
              <a:bodyPr/>
              <a:lstStyle/>
              <a:p>
                <a:r>
                  <a:rPr lang="zh-CN" altLang="en-US">
                    <a:noFill/>
                  </a:rPr>
                  <a:t> </a:t>
                </a:r>
              </a:p>
            </p:txBody>
          </p:sp>
        </mc:Fallback>
      </mc:AlternateContent>
      <p:cxnSp>
        <p:nvCxnSpPr>
          <p:cNvPr id="64" name="直接箭头连接符 63">
            <a:extLst>
              <a:ext uri="{FF2B5EF4-FFF2-40B4-BE49-F238E27FC236}">
                <a16:creationId xmlns:a16="http://schemas.microsoft.com/office/drawing/2014/main" id="{BD70B146-5BD0-91C4-97A7-3A3CE8C5C67F}"/>
              </a:ext>
            </a:extLst>
          </p:cNvPr>
          <p:cNvCxnSpPr>
            <a:cxnSpLocks/>
            <a:stCxn id="51" idx="3"/>
            <a:endCxn id="42" idx="3"/>
          </p:cNvCxnSpPr>
          <p:nvPr/>
        </p:nvCxnSpPr>
        <p:spPr>
          <a:xfrm flipV="1">
            <a:off x="6553200" y="3693324"/>
            <a:ext cx="724617" cy="555180"/>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116">
            <a:extLst>
              <a:ext uri="{FF2B5EF4-FFF2-40B4-BE49-F238E27FC236}">
                <a16:creationId xmlns:a16="http://schemas.microsoft.com/office/drawing/2014/main" id="{094D87BB-E023-DBC3-50C2-70041C9D2142}"/>
              </a:ext>
            </a:extLst>
          </p:cNvPr>
          <p:cNvSpPr txBox="1"/>
          <p:nvPr/>
        </p:nvSpPr>
        <p:spPr>
          <a:xfrm>
            <a:off x="4618329" y="3987815"/>
            <a:ext cx="441146"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id="{53F5E64C-6F4D-941F-307C-03FACAC092B1}"/>
              </a:ext>
            </a:extLst>
          </p:cNvPr>
          <p:cNvCxnSpPr>
            <a:cxnSpLocks/>
          </p:cNvCxnSpPr>
          <p:nvPr/>
        </p:nvCxnSpPr>
        <p:spPr>
          <a:xfrm flipV="1">
            <a:off x="6248400" y="4826354"/>
            <a:ext cx="0" cy="394320"/>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16">
            <a:extLst>
              <a:ext uri="{FF2B5EF4-FFF2-40B4-BE49-F238E27FC236}">
                <a16:creationId xmlns:a16="http://schemas.microsoft.com/office/drawing/2014/main" id="{BD6EEC39-C7A2-AB36-2A19-47CF273C186B}"/>
              </a:ext>
            </a:extLst>
          </p:cNvPr>
          <p:cNvSpPr txBox="1"/>
          <p:nvPr/>
        </p:nvSpPr>
        <p:spPr>
          <a:xfrm>
            <a:off x="7543800" y="3986818"/>
            <a:ext cx="441146"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文本框 169">
                <a:extLst>
                  <a:ext uri="{FF2B5EF4-FFF2-40B4-BE49-F238E27FC236}">
                    <a16:creationId xmlns:a16="http://schemas.microsoft.com/office/drawing/2014/main" id="{06854506-4663-0C38-5790-05F1C67589B3}"/>
                  </a:ext>
                </a:extLst>
              </p:cNvPr>
              <p:cNvSpPr txBox="1"/>
              <p:nvPr/>
            </p:nvSpPr>
            <p:spPr>
              <a:xfrm>
                <a:off x="6685611" y="5316578"/>
                <a:ext cx="375424"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tLang="zh-CN" b="1" i="0">
                          <a:latin typeface="Cambria Math" panose="02040503050406030204" pitchFamily="18" charset="0"/>
                          <a:cs typeface="Times New Roman" panose="02020603050405020304" pitchFamily="18" charset="0"/>
                        </a:rPr>
                        <m:t>𝐱</m:t>
                      </m:r>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68" name="文本框 169">
                <a:extLst>
                  <a:ext uri="{FF2B5EF4-FFF2-40B4-BE49-F238E27FC236}">
                    <a16:creationId xmlns:a16="http://schemas.microsoft.com/office/drawing/2014/main" id="{06854506-4663-0C38-5790-05F1C67589B3}"/>
                  </a:ext>
                </a:extLst>
              </p:cNvPr>
              <p:cNvSpPr txBox="1">
                <a:spLocks noRot="1" noChangeAspect="1" noMove="1" noResize="1" noEditPoints="1" noAdjustHandles="1" noChangeArrowheads="1" noChangeShapeType="1" noTextEdit="1"/>
              </p:cNvSpPr>
              <p:nvPr/>
            </p:nvSpPr>
            <p:spPr>
              <a:xfrm>
                <a:off x="6685611" y="5316578"/>
                <a:ext cx="375424" cy="369332"/>
              </a:xfrm>
              <a:prstGeom prst="rect">
                <a:avLst/>
              </a:prstGeom>
              <a:blipFill>
                <a:blip r:embed="rId21"/>
                <a:stretch>
                  <a:fillRect/>
                </a:stretch>
              </a:blipFill>
            </p:spPr>
            <p:txBody>
              <a:bodyPr/>
              <a:lstStyle/>
              <a:p>
                <a:r>
                  <a:rPr lang="zh-CN" altLang="en-US">
                    <a:noFill/>
                  </a:rPr>
                  <a:t> </a:t>
                </a:r>
              </a:p>
            </p:txBody>
          </p:sp>
        </mc:Fallback>
      </mc:AlternateContent>
      <p:grpSp>
        <p:nvGrpSpPr>
          <p:cNvPr id="77" name="组合 76">
            <a:extLst>
              <a:ext uri="{FF2B5EF4-FFF2-40B4-BE49-F238E27FC236}">
                <a16:creationId xmlns:a16="http://schemas.microsoft.com/office/drawing/2014/main" id="{5BDC045E-1344-E036-17DD-74EA7CF44898}"/>
              </a:ext>
            </a:extLst>
          </p:cNvPr>
          <p:cNvGrpSpPr/>
          <p:nvPr/>
        </p:nvGrpSpPr>
        <p:grpSpPr>
          <a:xfrm>
            <a:off x="4541867" y="3619854"/>
            <a:ext cx="598802" cy="152400"/>
            <a:chOff x="2523396" y="2324454"/>
            <a:chExt cx="598802" cy="152400"/>
          </a:xfrm>
        </p:grpSpPr>
        <p:sp>
          <p:nvSpPr>
            <p:cNvPr id="5" name="矩形 4">
              <a:extLst>
                <a:ext uri="{FF2B5EF4-FFF2-40B4-BE49-F238E27FC236}">
                  <a16:creationId xmlns:a16="http://schemas.microsoft.com/office/drawing/2014/main" id="{62D772EB-3DEE-6A43-C397-9D6FA5AE6F98}"/>
                </a:ext>
              </a:extLst>
            </p:cNvPr>
            <p:cNvSpPr/>
            <p:nvPr/>
          </p:nvSpPr>
          <p:spPr>
            <a:xfrm>
              <a:off x="2523396" y="2324454"/>
              <a:ext cx="152400" cy="152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17C006DB-C379-9BE7-8981-B1794F815DEF}"/>
                </a:ext>
              </a:extLst>
            </p:cNvPr>
            <p:cNvSpPr/>
            <p:nvPr/>
          </p:nvSpPr>
          <p:spPr>
            <a:xfrm>
              <a:off x="2672763" y="2324454"/>
              <a:ext cx="152400" cy="152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208A709E-285A-7384-2E5C-1AB4ED7E436B}"/>
                </a:ext>
              </a:extLst>
            </p:cNvPr>
            <p:cNvSpPr/>
            <p:nvPr/>
          </p:nvSpPr>
          <p:spPr>
            <a:xfrm>
              <a:off x="2820431" y="2324454"/>
              <a:ext cx="152400" cy="1524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88789D45-284C-69A7-88AD-2068E88690DC}"/>
                </a:ext>
              </a:extLst>
            </p:cNvPr>
            <p:cNvSpPr/>
            <p:nvPr/>
          </p:nvSpPr>
          <p:spPr>
            <a:xfrm>
              <a:off x="2969798" y="2324454"/>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6C838E95-9592-A8B2-D012-AECA272B5EC6}"/>
              </a:ext>
            </a:extLst>
          </p:cNvPr>
          <p:cNvGrpSpPr/>
          <p:nvPr/>
        </p:nvGrpSpPr>
        <p:grpSpPr>
          <a:xfrm>
            <a:off x="4546663" y="4724754"/>
            <a:ext cx="598802" cy="152400"/>
            <a:chOff x="2574196" y="3429354"/>
            <a:chExt cx="598802" cy="152400"/>
          </a:xfrm>
        </p:grpSpPr>
        <p:sp>
          <p:nvSpPr>
            <p:cNvPr id="72" name="矩形 71">
              <a:extLst>
                <a:ext uri="{FF2B5EF4-FFF2-40B4-BE49-F238E27FC236}">
                  <a16:creationId xmlns:a16="http://schemas.microsoft.com/office/drawing/2014/main" id="{BE85FBA1-A313-CE47-387B-2314A33BB938}"/>
                </a:ext>
              </a:extLst>
            </p:cNvPr>
            <p:cNvSpPr/>
            <p:nvPr/>
          </p:nvSpPr>
          <p:spPr>
            <a:xfrm>
              <a:off x="2574196" y="3429354"/>
              <a:ext cx="152400" cy="152400"/>
            </a:xfrm>
            <a:prstGeom prst="rect">
              <a:avLst/>
            </a:prstGeom>
            <a:solidFill>
              <a:srgbClr val="D147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9D3FD5B0-9930-F562-83E6-13A1BEEFBE26}"/>
                </a:ext>
              </a:extLst>
            </p:cNvPr>
            <p:cNvSpPr/>
            <p:nvPr/>
          </p:nvSpPr>
          <p:spPr>
            <a:xfrm>
              <a:off x="2723563" y="3429354"/>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B2AF55CE-62F1-B139-73F0-8C85DB20F7DF}"/>
                </a:ext>
              </a:extLst>
            </p:cNvPr>
            <p:cNvSpPr/>
            <p:nvPr/>
          </p:nvSpPr>
          <p:spPr>
            <a:xfrm>
              <a:off x="2871231" y="3429354"/>
              <a:ext cx="1524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576C111C-2526-5DF8-ED65-0A5C6D43495C}"/>
                </a:ext>
              </a:extLst>
            </p:cNvPr>
            <p:cNvSpPr/>
            <p:nvPr/>
          </p:nvSpPr>
          <p:spPr>
            <a:xfrm>
              <a:off x="3020598" y="3429354"/>
              <a:ext cx="152400" cy="152400"/>
            </a:xfrm>
            <a:prstGeom prst="rect">
              <a:avLst/>
            </a:prstGeom>
            <a:solidFill>
              <a:srgbClr val="E2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78" name="文本框 165">
                <a:extLst>
                  <a:ext uri="{FF2B5EF4-FFF2-40B4-BE49-F238E27FC236}">
                    <a16:creationId xmlns:a16="http://schemas.microsoft.com/office/drawing/2014/main" id="{97E488FD-36AE-F41E-6D85-E4CD6D33D6B4}"/>
                  </a:ext>
                </a:extLst>
              </p:cNvPr>
              <p:cNvSpPr txBox="1"/>
              <p:nvPr/>
            </p:nvSpPr>
            <p:spPr>
              <a:xfrm>
                <a:off x="4599748" y="4812268"/>
                <a:ext cx="492634"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𝐳</m:t>
                          </m:r>
                        </m:e>
                        <m:sub>
                          <m:r>
                            <a:rPr lang="en-US" altLang="zh-CN" b="0" i="1" smtClean="0">
                              <a:latin typeface="Cambria Math" panose="02040503050406030204" pitchFamily="18" charset="0"/>
                            </a:rPr>
                            <m:t>𝐾</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8" name="文本框 165">
                <a:extLst>
                  <a:ext uri="{FF2B5EF4-FFF2-40B4-BE49-F238E27FC236}">
                    <a16:creationId xmlns:a16="http://schemas.microsoft.com/office/drawing/2014/main" id="{97E488FD-36AE-F41E-6D85-E4CD6D33D6B4}"/>
                  </a:ext>
                </a:extLst>
              </p:cNvPr>
              <p:cNvSpPr txBox="1">
                <a:spLocks noRot="1" noChangeAspect="1" noMove="1" noResize="1" noEditPoints="1" noAdjustHandles="1" noChangeArrowheads="1" noChangeShapeType="1" noTextEdit="1"/>
              </p:cNvSpPr>
              <p:nvPr/>
            </p:nvSpPr>
            <p:spPr>
              <a:xfrm>
                <a:off x="4599748" y="4812268"/>
                <a:ext cx="492634" cy="369332"/>
              </a:xfrm>
              <a:prstGeom prst="rect">
                <a:avLst/>
              </a:prstGeom>
              <a:blipFill>
                <a:blip r:embed="rId22"/>
                <a:stretch>
                  <a:fillRect/>
                </a:stretch>
              </a:blipFill>
            </p:spPr>
            <p:txBody>
              <a:bodyPr/>
              <a:lstStyle/>
              <a:p>
                <a:r>
                  <a:rPr lang="zh-CN" altLang="en-US">
                    <a:noFill/>
                  </a:rPr>
                  <a:t> </a:t>
                </a:r>
              </a:p>
            </p:txBody>
          </p:sp>
        </mc:Fallback>
      </mc:AlternateContent>
      <p:cxnSp>
        <p:nvCxnSpPr>
          <p:cNvPr id="79" name="直接箭头连接符 78">
            <a:extLst>
              <a:ext uri="{FF2B5EF4-FFF2-40B4-BE49-F238E27FC236}">
                <a16:creationId xmlns:a16="http://schemas.microsoft.com/office/drawing/2014/main" id="{641146E5-96E2-56F1-9576-2C5E14408462}"/>
              </a:ext>
            </a:extLst>
          </p:cNvPr>
          <p:cNvCxnSpPr>
            <a:cxnSpLocks/>
            <a:stCxn id="18" idx="3"/>
            <a:endCxn id="5" idx="1"/>
          </p:cNvCxnSpPr>
          <p:nvPr/>
        </p:nvCxnSpPr>
        <p:spPr>
          <a:xfrm flipV="1">
            <a:off x="3999671" y="3696054"/>
            <a:ext cx="542196" cy="552451"/>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5566AF8-14CE-1141-2D70-AB0ED4C4816B}"/>
              </a:ext>
            </a:extLst>
          </p:cNvPr>
          <p:cNvCxnSpPr>
            <a:cxnSpLocks/>
            <a:stCxn id="18" idx="3"/>
            <a:endCxn id="72" idx="1"/>
          </p:cNvCxnSpPr>
          <p:nvPr/>
        </p:nvCxnSpPr>
        <p:spPr>
          <a:xfrm>
            <a:off x="3999671" y="4248505"/>
            <a:ext cx="546992" cy="552449"/>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EDBA8E99-EAA7-348A-F888-D2D99919796D}"/>
              </a:ext>
            </a:extLst>
          </p:cNvPr>
          <p:cNvCxnSpPr>
            <a:cxnSpLocks/>
            <a:stCxn id="71" idx="3"/>
            <a:endCxn id="51" idx="1"/>
          </p:cNvCxnSpPr>
          <p:nvPr/>
        </p:nvCxnSpPr>
        <p:spPr>
          <a:xfrm>
            <a:off x="5140669" y="3696054"/>
            <a:ext cx="779979" cy="552450"/>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70B2A57-E5E7-CA5A-6883-F4AC8F9D7759}"/>
              </a:ext>
            </a:extLst>
          </p:cNvPr>
          <p:cNvCxnSpPr>
            <a:cxnSpLocks/>
            <a:stCxn id="75" idx="3"/>
            <a:endCxn id="51" idx="1"/>
          </p:cNvCxnSpPr>
          <p:nvPr/>
        </p:nvCxnSpPr>
        <p:spPr>
          <a:xfrm flipV="1">
            <a:off x="5145465" y="4248504"/>
            <a:ext cx="775183" cy="552450"/>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826363D6-0767-3E57-4A06-92392FFD9A79}"/>
              </a:ext>
            </a:extLst>
          </p:cNvPr>
          <p:cNvSpPr txBox="1"/>
          <p:nvPr/>
        </p:nvSpPr>
        <p:spPr>
          <a:xfrm>
            <a:off x="1066800" y="1371600"/>
            <a:ext cx="10058400" cy="1484830"/>
          </a:xfrm>
          <a:prstGeom prst="rect">
            <a:avLst/>
          </a:prstGeom>
          <a:noFill/>
        </p:spPr>
        <p:txBody>
          <a:bodyPr wrap="square">
            <a:spAutoFit/>
          </a:bodyPr>
          <a:lstStyle/>
          <a:p>
            <a:pPr marL="342900" indent="-34290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Adopt deep </a:t>
            </a:r>
            <a:r>
              <a:rPr lang="en-US" altLang="zh-CN" sz="2400" dirty="0">
                <a:solidFill>
                  <a:srgbClr val="B22C79"/>
                </a:solidFill>
                <a:latin typeface="Times New Roman" panose="02020603050405020304" pitchFamily="18" charset="0"/>
                <a:cs typeface="Times New Roman" panose="02020603050405020304" pitchFamily="18" charset="0"/>
              </a:rPr>
              <a:t>generative</a:t>
            </a:r>
            <a:r>
              <a:rPr lang="en-US" altLang="zh-CN" sz="2400" dirty="0">
                <a:latin typeface="Times New Roman" panose="02020603050405020304" pitchFamily="18" charset="0"/>
                <a:cs typeface="Times New Roman" panose="02020603050405020304" pitchFamily="18" charset="0"/>
              </a:rPr>
              <a:t> networks, </a:t>
            </a:r>
            <a:r>
              <a:rPr lang="en-US" altLang="zh-CN" sz="2400" i="1" dirty="0">
                <a:latin typeface="Times New Roman" panose="02020603050405020304" pitchFamily="18" charset="0"/>
                <a:cs typeface="Times New Roman" panose="02020603050405020304" pitchFamily="18" charset="0"/>
              </a:rPr>
              <a:t>e.g. </a:t>
            </a:r>
            <a:r>
              <a:rPr lang="en-US" altLang="zh-CN" sz="2400" dirty="0">
                <a:solidFill>
                  <a:srgbClr val="B22C79"/>
                </a:solidFill>
                <a:latin typeface="Times New Roman" panose="02020603050405020304" pitchFamily="18" charset="0"/>
                <a:cs typeface="Times New Roman" panose="02020603050405020304" pitchFamily="18" charset="0"/>
              </a:rPr>
              <a:t>GAN</a:t>
            </a:r>
            <a:r>
              <a:rPr lang="en-US" altLang="zh-CN" sz="2400" dirty="0">
                <a:latin typeface="Times New Roman" panose="02020603050405020304" pitchFamily="18" charset="0"/>
                <a:cs typeface="Times New Roman" panose="02020603050405020304" pitchFamily="18" charset="0"/>
              </a:rPr>
              <a:t> or </a:t>
            </a:r>
            <a:r>
              <a:rPr lang="en-US" altLang="zh-CN" sz="2400" dirty="0">
                <a:solidFill>
                  <a:srgbClr val="B22C79"/>
                </a:solidFill>
                <a:latin typeface="Times New Roman" panose="02020603050405020304" pitchFamily="18" charset="0"/>
                <a:cs typeface="Times New Roman" panose="02020603050405020304" pitchFamily="18" charset="0"/>
              </a:rPr>
              <a:t>CVAE</a:t>
            </a:r>
            <a:r>
              <a:rPr lang="en-US" altLang="zh-CN" sz="2400" dirty="0">
                <a:latin typeface="Times New Roman" panose="02020603050405020304" pitchFamily="18" charset="0"/>
                <a:cs typeface="Times New Roman" panose="02020603050405020304" pitchFamily="18" charset="0"/>
              </a:rPr>
              <a:t> to model the </a:t>
            </a:r>
            <a:r>
              <a:rPr lang="en-US" altLang="zh-CN" sz="2400" dirty="0">
                <a:solidFill>
                  <a:srgbClr val="B22C79"/>
                </a:solidFill>
                <a:latin typeface="Times New Roman" panose="02020603050405020304" pitchFamily="18" charset="0"/>
                <a:cs typeface="Times New Roman" panose="02020603050405020304" pitchFamily="18" charset="0"/>
              </a:rPr>
              <a:t>conditional distribution</a:t>
            </a:r>
            <a:r>
              <a:rPr lang="en-US" altLang="zh-CN" sz="2400" dirty="0">
                <a:latin typeface="Times New Roman" panose="02020603050405020304" pitchFamily="18" charset="0"/>
                <a:cs typeface="Times New Roman" panose="02020603050405020304" pitchFamily="18" charset="0"/>
              </a:rPr>
              <a:t> of future poses given previous ones</a:t>
            </a:r>
          </a:p>
          <a:p>
            <a:pPr marL="342900" indent="-34290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Sample </a:t>
            </a:r>
            <a:r>
              <a:rPr lang="en-US" altLang="zh-CN" sz="2400" dirty="0">
                <a:solidFill>
                  <a:srgbClr val="B22C79"/>
                </a:solidFill>
                <a:latin typeface="Times New Roman" panose="02020603050405020304" pitchFamily="18" charset="0"/>
                <a:cs typeface="Times New Roman" panose="02020603050405020304" pitchFamily="18" charset="0"/>
              </a:rPr>
              <a:t>random noises </a:t>
            </a:r>
            <a:r>
              <a:rPr lang="en-US" altLang="zh-CN" sz="2400" dirty="0">
                <a:latin typeface="Times New Roman" panose="02020603050405020304" pitchFamily="18" charset="0"/>
                <a:cs typeface="Times New Roman" panose="02020603050405020304" pitchFamily="18" charset="0"/>
              </a:rPr>
              <a:t>and decode them into multiple possible future motions</a:t>
            </a:r>
          </a:p>
        </p:txBody>
      </p:sp>
      <p:sp>
        <p:nvSpPr>
          <p:cNvPr id="3" name="文本框 2">
            <a:extLst>
              <a:ext uri="{FF2B5EF4-FFF2-40B4-BE49-F238E27FC236}">
                <a16:creationId xmlns:a16="http://schemas.microsoft.com/office/drawing/2014/main" id="{F8F5C9D5-7054-29D5-54CE-F5FD6C3F12E9}"/>
              </a:ext>
            </a:extLst>
          </p:cNvPr>
          <p:cNvSpPr txBox="1"/>
          <p:nvPr/>
        </p:nvSpPr>
        <p:spPr>
          <a:xfrm>
            <a:off x="1600200" y="6172200"/>
            <a:ext cx="3021981"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Hp-gan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Barsoum E,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CVPR 2018</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7482DAB-7118-6F78-643D-A73B40055F81}"/>
              </a:ext>
            </a:extLst>
          </p:cNvPr>
          <p:cNvSpPr txBox="1"/>
          <p:nvPr/>
        </p:nvSpPr>
        <p:spPr>
          <a:xfrm>
            <a:off x="4986312" y="6172200"/>
            <a:ext cx="3071418"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Bihmp-gan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Kundu J,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AAAI 2019</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176EC6A3-1658-9205-2371-82F5D176D241}"/>
              </a:ext>
            </a:extLst>
          </p:cNvPr>
          <p:cNvSpPr txBox="1"/>
          <p:nvPr/>
        </p:nvSpPr>
        <p:spPr>
          <a:xfrm>
            <a:off x="8421860" y="6172200"/>
            <a:ext cx="2223366"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MNM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Li B,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TIP 2020</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229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44" grpId="0"/>
      <p:bldP spid="63" grpId="0"/>
      <p:bldP spid="65" grpId="0"/>
      <p:bldP spid="67" grpId="0"/>
      <p:bldP spid="68"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en-US" sz="3800" dirty="0">
                <a:solidFill>
                  <a:schemeClr val="tx1">
                    <a:lumMod val="75000"/>
                    <a:lumOff val="25000"/>
                  </a:schemeClr>
                </a:solidFill>
              </a:rPr>
              <a:t>Example: CVAE-based Approach</a:t>
            </a:r>
            <a:endParaRPr lang="en-US" sz="3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28" name="文本框 427">
                <a:extLst>
                  <a:ext uri="{FF2B5EF4-FFF2-40B4-BE49-F238E27FC236}">
                    <a16:creationId xmlns:a16="http://schemas.microsoft.com/office/drawing/2014/main" id="{704506F8-2832-3233-4272-195ED673AD12}"/>
                  </a:ext>
                </a:extLst>
              </p:cNvPr>
              <p:cNvSpPr txBox="1"/>
              <p:nvPr/>
            </p:nvSpPr>
            <p:spPr>
              <a:xfrm>
                <a:off x="1999658" y="2128423"/>
                <a:ext cx="370614"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CN" b="1" i="0">
                          <a:latin typeface="Cambria Math" panose="02040503050406030204" pitchFamily="18" charset="0"/>
                        </a:rPr>
                        <m:t>𝐱</m:t>
                      </m:r>
                    </m:oMath>
                  </m:oMathPara>
                </a14:m>
                <a:endParaRPr lang="zh-CN" altLang="en-US" b="1" dirty="0"/>
              </a:p>
            </p:txBody>
          </p:sp>
        </mc:Choice>
        <mc:Fallback xmlns="">
          <p:sp>
            <p:nvSpPr>
              <p:cNvPr id="428" name="文本框 427">
                <a:extLst>
                  <a:ext uri="{FF2B5EF4-FFF2-40B4-BE49-F238E27FC236}">
                    <a16:creationId xmlns:a16="http://schemas.microsoft.com/office/drawing/2014/main" id="{704506F8-2832-3233-4272-195ED673AD12}"/>
                  </a:ext>
                </a:extLst>
              </p:cNvPr>
              <p:cNvSpPr txBox="1">
                <a:spLocks noRot="1" noChangeAspect="1" noMove="1" noResize="1" noEditPoints="1" noAdjustHandles="1" noChangeArrowheads="1" noChangeShapeType="1" noTextEdit="1"/>
              </p:cNvSpPr>
              <p:nvPr/>
            </p:nvSpPr>
            <p:spPr>
              <a:xfrm>
                <a:off x="1999658" y="2128423"/>
                <a:ext cx="370614" cy="369332"/>
              </a:xfrm>
              <a:prstGeom prst="rect">
                <a:avLst/>
              </a:prstGeom>
              <a:blipFill>
                <a:blip r:embed="rId4"/>
                <a:stretch>
                  <a:fillRect/>
                </a:stretch>
              </a:blipFill>
            </p:spPr>
            <p:txBody>
              <a:bodyPr/>
              <a:lstStyle/>
              <a:p>
                <a:r>
                  <a:rPr lang="zh-CN" altLang="en-US">
                    <a:noFill/>
                  </a:rPr>
                  <a:t> </a:t>
                </a:r>
              </a:p>
            </p:txBody>
          </p:sp>
        </mc:Fallback>
      </mc:AlternateContent>
      <p:sp>
        <p:nvSpPr>
          <p:cNvPr id="429" name="椭圆 428">
            <a:extLst>
              <a:ext uri="{FF2B5EF4-FFF2-40B4-BE49-F238E27FC236}">
                <a16:creationId xmlns:a16="http://schemas.microsoft.com/office/drawing/2014/main" id="{191CEABC-2E03-7B7B-8EA4-E2F5903FC35A}"/>
              </a:ext>
            </a:extLst>
          </p:cNvPr>
          <p:cNvSpPr/>
          <p:nvPr/>
        </p:nvSpPr>
        <p:spPr>
          <a:xfrm>
            <a:off x="1991080" y="1761953"/>
            <a:ext cx="360000" cy="360000"/>
          </a:xfrm>
          <a:prstGeom prst="ellips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0" name="文本框 439">
                <a:extLst>
                  <a:ext uri="{FF2B5EF4-FFF2-40B4-BE49-F238E27FC236}">
                    <a16:creationId xmlns:a16="http://schemas.microsoft.com/office/drawing/2014/main" id="{B203D177-8D2E-7FB1-5F4D-9FD89663DB4C}"/>
                  </a:ext>
                </a:extLst>
              </p:cNvPr>
              <p:cNvSpPr txBox="1"/>
              <p:nvPr/>
            </p:nvSpPr>
            <p:spPr>
              <a:xfrm>
                <a:off x="1994849" y="3122018"/>
                <a:ext cx="375423"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CN" b="1" i="0" smtClean="0">
                          <a:latin typeface="Cambria Math" panose="02040503050406030204" pitchFamily="18" charset="0"/>
                        </a:rPr>
                        <m:t>𝐲</m:t>
                      </m:r>
                    </m:oMath>
                  </m:oMathPara>
                </a14:m>
                <a:endParaRPr lang="zh-CN" altLang="en-US" b="1" dirty="0"/>
              </a:p>
            </p:txBody>
          </p:sp>
        </mc:Choice>
        <mc:Fallback xmlns="">
          <p:sp>
            <p:nvSpPr>
              <p:cNvPr id="440" name="文本框 439">
                <a:extLst>
                  <a:ext uri="{FF2B5EF4-FFF2-40B4-BE49-F238E27FC236}">
                    <a16:creationId xmlns:a16="http://schemas.microsoft.com/office/drawing/2014/main" id="{B203D177-8D2E-7FB1-5F4D-9FD89663DB4C}"/>
                  </a:ext>
                </a:extLst>
              </p:cNvPr>
              <p:cNvSpPr txBox="1">
                <a:spLocks noRot="1" noChangeAspect="1" noMove="1" noResize="1" noEditPoints="1" noAdjustHandles="1" noChangeArrowheads="1" noChangeShapeType="1" noTextEdit="1"/>
              </p:cNvSpPr>
              <p:nvPr/>
            </p:nvSpPr>
            <p:spPr>
              <a:xfrm>
                <a:off x="1994849" y="3122018"/>
                <a:ext cx="375423" cy="369332"/>
              </a:xfrm>
              <a:prstGeom prst="rect">
                <a:avLst/>
              </a:prstGeom>
              <a:blipFill>
                <a:blip r:embed="rId5"/>
                <a:stretch>
                  <a:fillRect b="-6557"/>
                </a:stretch>
              </a:blipFill>
            </p:spPr>
            <p:txBody>
              <a:bodyPr/>
              <a:lstStyle/>
              <a:p>
                <a:r>
                  <a:rPr lang="zh-CN" altLang="en-US">
                    <a:noFill/>
                  </a:rPr>
                  <a:t> </a:t>
                </a:r>
              </a:p>
            </p:txBody>
          </p:sp>
        </mc:Fallback>
      </mc:AlternateContent>
      <p:sp>
        <p:nvSpPr>
          <p:cNvPr id="448" name="椭圆 447">
            <a:extLst>
              <a:ext uri="{FF2B5EF4-FFF2-40B4-BE49-F238E27FC236}">
                <a16:creationId xmlns:a16="http://schemas.microsoft.com/office/drawing/2014/main" id="{6E0C9072-B278-C8CD-80B4-A8B2B6E56134}"/>
              </a:ext>
            </a:extLst>
          </p:cNvPr>
          <p:cNvSpPr/>
          <p:nvPr/>
        </p:nvSpPr>
        <p:spPr>
          <a:xfrm>
            <a:off x="1991080" y="2835963"/>
            <a:ext cx="360000" cy="360000"/>
          </a:xfrm>
          <a:prstGeom prst="ellipse">
            <a:avLst/>
          </a:prstGeom>
          <a:solidFill>
            <a:srgbClr val="FFCCFF"/>
          </a:solidFill>
          <a:ln>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文本框 448">
            <a:extLst>
              <a:ext uri="{FF2B5EF4-FFF2-40B4-BE49-F238E27FC236}">
                <a16:creationId xmlns:a16="http://schemas.microsoft.com/office/drawing/2014/main" id="{69E46046-9723-00F0-2AFF-6DBEA3DF4C21}"/>
              </a:ext>
            </a:extLst>
          </p:cNvPr>
          <p:cNvSpPr txBox="1"/>
          <p:nvPr/>
        </p:nvSpPr>
        <p:spPr>
          <a:xfrm>
            <a:off x="3056582" y="2864612"/>
            <a:ext cx="869149" cy="338554"/>
          </a:xfrm>
          <a:prstGeom prst="rect">
            <a:avLst/>
          </a:prstGeom>
          <a:noFill/>
        </p:spPr>
        <p:txBody>
          <a:bodyPr wrap="none" rtlCol="0">
            <a:spAutoFit/>
          </a:bodyPr>
          <a:lstStyle/>
          <a:p>
            <a:r>
              <a:rPr lang="en-US" altLang="zh-CN" sz="1600" b="0" dirty="0">
                <a:latin typeface="Times New Roman" panose="02020603050405020304" pitchFamily="18" charset="0"/>
                <a:cs typeface="Times New Roman" panose="02020603050405020304" pitchFamily="18" charset="0"/>
              </a:rPr>
              <a:t>Encoder</a:t>
            </a:r>
          </a:p>
        </p:txBody>
      </p:sp>
      <mc:AlternateContent xmlns:mc="http://schemas.openxmlformats.org/markup-compatibility/2006" xmlns:a14="http://schemas.microsoft.com/office/drawing/2010/main">
        <mc:Choice Requires="a14">
          <p:sp>
            <p:nvSpPr>
              <p:cNvPr id="450" name="文本框 449">
                <a:extLst>
                  <a:ext uri="{FF2B5EF4-FFF2-40B4-BE49-F238E27FC236}">
                    <a16:creationId xmlns:a16="http://schemas.microsoft.com/office/drawing/2014/main" id="{66FFF038-851D-3E8A-EE6E-CD0884FDB77C}"/>
                  </a:ext>
                </a:extLst>
              </p:cNvPr>
              <p:cNvSpPr txBox="1"/>
              <p:nvPr/>
            </p:nvSpPr>
            <p:spPr>
              <a:xfrm>
                <a:off x="4300996" y="2070901"/>
                <a:ext cx="385042"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CN" b="1" i="1" smtClean="0">
                          <a:latin typeface="Cambria Math" panose="02040503050406030204" pitchFamily="18" charset="0"/>
                        </a:rPr>
                        <m:t>𝝁</m:t>
                      </m:r>
                    </m:oMath>
                  </m:oMathPara>
                </a14:m>
                <a:endParaRPr lang="zh-CN" altLang="en-US" b="1" dirty="0"/>
              </a:p>
            </p:txBody>
          </p:sp>
        </mc:Choice>
        <mc:Fallback xmlns="">
          <p:sp>
            <p:nvSpPr>
              <p:cNvPr id="450" name="文本框 449">
                <a:extLst>
                  <a:ext uri="{FF2B5EF4-FFF2-40B4-BE49-F238E27FC236}">
                    <a16:creationId xmlns:a16="http://schemas.microsoft.com/office/drawing/2014/main" id="{66FFF038-851D-3E8A-EE6E-CD0884FDB77C}"/>
                  </a:ext>
                </a:extLst>
              </p:cNvPr>
              <p:cNvSpPr txBox="1">
                <a:spLocks noRot="1" noChangeAspect="1" noMove="1" noResize="1" noEditPoints="1" noAdjustHandles="1" noChangeArrowheads="1" noChangeShapeType="1" noTextEdit="1"/>
              </p:cNvSpPr>
              <p:nvPr/>
            </p:nvSpPr>
            <p:spPr>
              <a:xfrm>
                <a:off x="4300996" y="2070901"/>
                <a:ext cx="385042" cy="369332"/>
              </a:xfrm>
              <a:prstGeom prst="rect">
                <a:avLst/>
              </a:prstGeom>
              <a:blipFill>
                <a:blip r:embed="rId6"/>
                <a:stretch>
                  <a:fillRect b="-5000"/>
                </a:stretch>
              </a:blipFill>
            </p:spPr>
            <p:txBody>
              <a:bodyPr/>
              <a:lstStyle/>
              <a:p>
                <a:r>
                  <a:rPr lang="zh-CN" altLang="en-US">
                    <a:noFill/>
                  </a:rPr>
                  <a:t> </a:t>
                </a:r>
              </a:p>
            </p:txBody>
          </p:sp>
        </mc:Fallback>
      </mc:AlternateContent>
      <p:sp>
        <p:nvSpPr>
          <p:cNvPr id="451" name="椭圆 450">
            <a:extLst>
              <a:ext uri="{FF2B5EF4-FFF2-40B4-BE49-F238E27FC236}">
                <a16:creationId xmlns:a16="http://schemas.microsoft.com/office/drawing/2014/main" id="{52E19CEE-C7C0-215E-60CD-6391BEBA0865}"/>
              </a:ext>
            </a:extLst>
          </p:cNvPr>
          <p:cNvSpPr/>
          <p:nvPr/>
        </p:nvSpPr>
        <p:spPr>
          <a:xfrm>
            <a:off x="4310272" y="1761953"/>
            <a:ext cx="360000" cy="360000"/>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2" name="文本框 451">
                <a:extLst>
                  <a:ext uri="{FF2B5EF4-FFF2-40B4-BE49-F238E27FC236}">
                    <a16:creationId xmlns:a16="http://schemas.microsoft.com/office/drawing/2014/main" id="{7D53A502-D402-F49A-17D2-0FAE751A3A7C}"/>
                  </a:ext>
                </a:extLst>
              </p:cNvPr>
              <p:cNvSpPr txBox="1"/>
              <p:nvPr/>
            </p:nvSpPr>
            <p:spPr>
              <a:xfrm>
                <a:off x="4296360" y="3135868"/>
                <a:ext cx="383438"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CN" b="1" i="1" smtClean="0">
                          <a:latin typeface="Cambria Math" panose="02040503050406030204" pitchFamily="18" charset="0"/>
                        </a:rPr>
                        <m:t>𝝈</m:t>
                      </m:r>
                    </m:oMath>
                  </m:oMathPara>
                </a14:m>
                <a:endParaRPr lang="zh-CN" altLang="en-US" b="1" dirty="0"/>
              </a:p>
            </p:txBody>
          </p:sp>
        </mc:Choice>
        <mc:Fallback xmlns="">
          <p:sp>
            <p:nvSpPr>
              <p:cNvPr id="452" name="文本框 451">
                <a:extLst>
                  <a:ext uri="{FF2B5EF4-FFF2-40B4-BE49-F238E27FC236}">
                    <a16:creationId xmlns:a16="http://schemas.microsoft.com/office/drawing/2014/main" id="{7D53A502-D402-F49A-17D2-0FAE751A3A7C}"/>
                  </a:ext>
                </a:extLst>
              </p:cNvPr>
              <p:cNvSpPr txBox="1">
                <a:spLocks noRot="1" noChangeAspect="1" noMove="1" noResize="1" noEditPoints="1" noAdjustHandles="1" noChangeArrowheads="1" noChangeShapeType="1" noTextEdit="1"/>
              </p:cNvSpPr>
              <p:nvPr/>
            </p:nvSpPr>
            <p:spPr>
              <a:xfrm>
                <a:off x="4296360" y="3135868"/>
                <a:ext cx="383438" cy="369332"/>
              </a:xfrm>
              <a:prstGeom prst="rect">
                <a:avLst/>
              </a:prstGeom>
              <a:blipFill>
                <a:blip r:embed="rId7"/>
                <a:stretch>
                  <a:fillRect/>
                </a:stretch>
              </a:blipFill>
            </p:spPr>
            <p:txBody>
              <a:bodyPr/>
              <a:lstStyle/>
              <a:p>
                <a:r>
                  <a:rPr lang="zh-CN" altLang="en-US">
                    <a:noFill/>
                  </a:rPr>
                  <a:t> </a:t>
                </a:r>
              </a:p>
            </p:txBody>
          </p:sp>
        </mc:Fallback>
      </mc:AlternateContent>
      <p:sp>
        <p:nvSpPr>
          <p:cNvPr id="453" name="椭圆 452">
            <a:extLst>
              <a:ext uri="{FF2B5EF4-FFF2-40B4-BE49-F238E27FC236}">
                <a16:creationId xmlns:a16="http://schemas.microsoft.com/office/drawing/2014/main" id="{96D8F3CC-7830-C2E0-9284-230C462E37F1}"/>
              </a:ext>
            </a:extLst>
          </p:cNvPr>
          <p:cNvSpPr/>
          <p:nvPr/>
        </p:nvSpPr>
        <p:spPr>
          <a:xfrm>
            <a:off x="4310272" y="2835963"/>
            <a:ext cx="360000" cy="360000"/>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矩形: 圆角 453">
            <a:extLst>
              <a:ext uri="{FF2B5EF4-FFF2-40B4-BE49-F238E27FC236}">
                <a16:creationId xmlns:a16="http://schemas.microsoft.com/office/drawing/2014/main" id="{A03F0E45-8704-7136-93C6-74427EDDACBD}"/>
              </a:ext>
            </a:extLst>
          </p:cNvPr>
          <p:cNvSpPr/>
          <p:nvPr/>
        </p:nvSpPr>
        <p:spPr>
          <a:xfrm>
            <a:off x="5084953" y="2300005"/>
            <a:ext cx="1123200" cy="360000"/>
          </a:xfrm>
          <a:prstGeom prst="roundRect">
            <a:avLst>
              <a:gd name="adj" fmla="val 10364"/>
            </a:avLst>
          </a:prstGeom>
          <a:solidFill>
            <a:schemeClr val="accent5">
              <a:lumMod val="20000"/>
              <a:lumOff val="80000"/>
            </a:schemeClr>
          </a:solidFill>
          <a:ln w="12700">
            <a:solidFill>
              <a:schemeClr val="tx1"/>
            </a:solidFill>
            <a:prstDash val="soli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55" name="文本框 454">
            <a:extLst>
              <a:ext uri="{FF2B5EF4-FFF2-40B4-BE49-F238E27FC236}">
                <a16:creationId xmlns:a16="http://schemas.microsoft.com/office/drawing/2014/main" id="{28CF6090-CDE0-253A-3028-40604A7B6BC6}"/>
              </a:ext>
            </a:extLst>
          </p:cNvPr>
          <p:cNvSpPr txBox="1"/>
          <p:nvPr/>
        </p:nvSpPr>
        <p:spPr>
          <a:xfrm>
            <a:off x="5062013" y="2343584"/>
            <a:ext cx="1167094"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Reparameterize</a:t>
            </a:r>
            <a:endParaRPr lang="zh-CN" altLang="en-US" sz="12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C454DB42-C0C5-3393-A92B-476774F0B4B0}"/>
              </a:ext>
            </a:extLst>
          </p:cNvPr>
          <p:cNvSpPr txBox="1"/>
          <p:nvPr/>
        </p:nvSpPr>
        <p:spPr>
          <a:xfrm>
            <a:off x="6525617" y="2301228"/>
            <a:ext cx="360000" cy="360000"/>
          </a:xfrm>
          <a:prstGeom prst="ellipse">
            <a:avLst/>
          </a:prstGeom>
          <a:solidFill>
            <a:schemeClr val="accent4">
              <a:lumMod val="60000"/>
              <a:lumOff val="40000"/>
            </a:schemeClr>
          </a:solidFill>
          <a:ln>
            <a:solidFill>
              <a:schemeClr val="tx1"/>
            </a:solidFill>
          </a:ln>
        </p:spPr>
        <p:txBody>
          <a:bodyPr wrap="none" rtlCol="0">
            <a:spAutoFit/>
          </a:bodyPr>
          <a:lstStyle/>
          <a:p>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7" name="文本框 456">
                <a:extLst>
                  <a:ext uri="{FF2B5EF4-FFF2-40B4-BE49-F238E27FC236}">
                    <a16:creationId xmlns:a16="http://schemas.microsoft.com/office/drawing/2014/main" id="{0347BF7A-4E2B-D8B3-DE4C-DA726FAFE461}"/>
                  </a:ext>
                </a:extLst>
              </p:cNvPr>
              <p:cNvSpPr txBox="1"/>
              <p:nvPr/>
            </p:nvSpPr>
            <p:spPr>
              <a:xfrm>
                <a:off x="6547979" y="2664557"/>
                <a:ext cx="3561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𝐳</m:t>
                      </m:r>
                    </m:oMath>
                  </m:oMathPara>
                </a14:m>
                <a:endParaRPr lang="zh-CN" altLang="en-US" b="1" dirty="0"/>
              </a:p>
            </p:txBody>
          </p:sp>
        </mc:Choice>
        <mc:Fallback xmlns="">
          <p:sp>
            <p:nvSpPr>
              <p:cNvPr id="457" name="文本框 456">
                <a:extLst>
                  <a:ext uri="{FF2B5EF4-FFF2-40B4-BE49-F238E27FC236}">
                    <a16:creationId xmlns:a16="http://schemas.microsoft.com/office/drawing/2014/main" id="{0347BF7A-4E2B-D8B3-DE4C-DA726FAFE461}"/>
                  </a:ext>
                </a:extLst>
              </p:cNvPr>
              <p:cNvSpPr txBox="1">
                <a:spLocks noRot="1" noChangeAspect="1" noMove="1" noResize="1" noEditPoints="1" noAdjustHandles="1" noChangeArrowheads="1" noChangeShapeType="1" noTextEdit="1"/>
              </p:cNvSpPr>
              <p:nvPr/>
            </p:nvSpPr>
            <p:spPr>
              <a:xfrm>
                <a:off x="6547979" y="2664557"/>
                <a:ext cx="356187" cy="369332"/>
              </a:xfrm>
              <a:prstGeom prst="rect">
                <a:avLst/>
              </a:prstGeom>
              <a:blipFill>
                <a:blip r:embed="rId8"/>
                <a:stretch>
                  <a:fillRect/>
                </a:stretch>
              </a:blipFill>
            </p:spPr>
            <p:txBody>
              <a:bodyPr/>
              <a:lstStyle/>
              <a:p>
                <a:r>
                  <a:rPr lang="zh-CN" altLang="en-US">
                    <a:noFill/>
                  </a:rPr>
                  <a:t> </a:t>
                </a:r>
              </a:p>
            </p:txBody>
          </p:sp>
        </mc:Fallback>
      </mc:AlternateContent>
      <p:cxnSp>
        <p:nvCxnSpPr>
          <p:cNvPr id="464" name="直接箭头连接符 463">
            <a:extLst>
              <a:ext uri="{FF2B5EF4-FFF2-40B4-BE49-F238E27FC236}">
                <a16:creationId xmlns:a16="http://schemas.microsoft.com/office/drawing/2014/main" id="{5D7E2E53-2B0D-38C3-BF24-96B3C52B5B68}"/>
              </a:ext>
            </a:extLst>
          </p:cNvPr>
          <p:cNvCxnSpPr>
            <a:cxnSpLocks/>
            <a:stCxn id="454" idx="3"/>
            <a:endCxn id="456" idx="2"/>
          </p:cNvCxnSpPr>
          <p:nvPr/>
        </p:nvCxnSpPr>
        <p:spPr>
          <a:xfrm>
            <a:off x="6208153" y="2480005"/>
            <a:ext cx="317464" cy="12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椭圆 467">
            <a:extLst>
              <a:ext uri="{FF2B5EF4-FFF2-40B4-BE49-F238E27FC236}">
                <a16:creationId xmlns:a16="http://schemas.microsoft.com/office/drawing/2014/main" id="{7DC168AD-FEA0-FB86-88BD-92ACD60B0BE1}"/>
              </a:ext>
            </a:extLst>
          </p:cNvPr>
          <p:cNvSpPr/>
          <p:nvPr/>
        </p:nvSpPr>
        <p:spPr>
          <a:xfrm>
            <a:off x="6525617" y="1306645"/>
            <a:ext cx="360000" cy="360000"/>
          </a:xfrm>
          <a:prstGeom prst="ellips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a:extLst>
              <a:ext uri="{FF2B5EF4-FFF2-40B4-BE49-F238E27FC236}">
                <a16:creationId xmlns:a16="http://schemas.microsoft.com/office/drawing/2014/main" id="{E77808DC-AA50-F7D1-3B69-B035DE2C4928}"/>
              </a:ext>
            </a:extLst>
          </p:cNvPr>
          <p:cNvSpPr/>
          <p:nvPr/>
        </p:nvSpPr>
        <p:spPr>
          <a:xfrm>
            <a:off x="8831477" y="1833370"/>
            <a:ext cx="360000" cy="360000"/>
          </a:xfrm>
          <a:prstGeom prst="ellipse">
            <a:avLst/>
          </a:prstGeom>
          <a:solidFill>
            <a:srgbClr val="FFCCCC"/>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76" name="文本框 475">
                <a:extLst>
                  <a:ext uri="{FF2B5EF4-FFF2-40B4-BE49-F238E27FC236}">
                    <a16:creationId xmlns:a16="http://schemas.microsoft.com/office/drawing/2014/main" id="{61F9E787-2BD6-CB42-F54C-BC87E5322A37}"/>
                  </a:ext>
                </a:extLst>
              </p:cNvPr>
              <p:cNvSpPr txBox="1"/>
              <p:nvPr/>
            </p:nvSpPr>
            <p:spPr>
              <a:xfrm>
                <a:off x="8952822" y="2258312"/>
                <a:ext cx="19050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acc>
                            <m:accPr>
                              <m:chr m:val="̃"/>
                              <m:ctrlPr>
                                <a:rPr lang="en-US" altLang="zh-CN" sz="1600" b="1" i="1" smtClean="0">
                                  <a:latin typeface="Cambria Math" panose="02040503050406030204" pitchFamily="18" charset="0"/>
                                </a:rPr>
                              </m:ctrlPr>
                            </m:accPr>
                            <m:e>
                              <m:r>
                                <a:rPr lang="en-US" altLang="zh-CN" sz="1600" b="1" i="0" smtClean="0">
                                  <a:latin typeface="Cambria Math" panose="02040503050406030204" pitchFamily="18" charset="0"/>
                                </a:rPr>
                                <m:t>𝐲</m:t>
                              </m:r>
                            </m:e>
                          </m:acc>
                        </m:e>
                        <m:sub>
                          <m:r>
                            <a:rPr lang="en-US" altLang="zh-CN" sz="1600" b="0" i="1" smtClean="0">
                              <a:latin typeface="Cambria Math" panose="02040503050406030204" pitchFamily="18" charset="0"/>
                            </a:rPr>
                            <m:t> </m:t>
                          </m:r>
                        </m:sub>
                      </m:sSub>
                    </m:oMath>
                  </m:oMathPara>
                </a14:m>
                <a:endParaRPr lang="zh-CN" altLang="en-US" sz="1600" dirty="0"/>
              </a:p>
            </p:txBody>
          </p:sp>
        </mc:Choice>
        <mc:Fallback xmlns="">
          <p:sp>
            <p:nvSpPr>
              <p:cNvPr id="476" name="文本框 475">
                <a:extLst>
                  <a:ext uri="{FF2B5EF4-FFF2-40B4-BE49-F238E27FC236}">
                    <a16:creationId xmlns:a16="http://schemas.microsoft.com/office/drawing/2014/main" id="{61F9E787-2BD6-CB42-F54C-BC87E5322A37}"/>
                  </a:ext>
                </a:extLst>
              </p:cNvPr>
              <p:cNvSpPr txBox="1">
                <a:spLocks noRot="1" noChangeAspect="1" noMove="1" noResize="1" noEditPoints="1" noAdjustHandles="1" noChangeArrowheads="1" noChangeShapeType="1" noTextEdit="1"/>
              </p:cNvSpPr>
              <p:nvPr/>
            </p:nvSpPr>
            <p:spPr>
              <a:xfrm>
                <a:off x="8952822" y="2258312"/>
                <a:ext cx="190501" cy="246221"/>
              </a:xfrm>
              <a:prstGeom prst="rect">
                <a:avLst/>
              </a:prstGeom>
              <a:blipFill>
                <a:blip r:embed="rId9"/>
                <a:stretch>
                  <a:fillRect l="-25806" t="-2439" r="-51613" b="-21951"/>
                </a:stretch>
              </a:blipFill>
            </p:spPr>
            <p:txBody>
              <a:bodyPr/>
              <a:lstStyle/>
              <a:p>
                <a:r>
                  <a:rPr lang="zh-CN" altLang="en-US">
                    <a:noFill/>
                  </a:rPr>
                  <a:t> </a:t>
                </a:r>
              </a:p>
            </p:txBody>
          </p:sp>
        </mc:Fallback>
      </mc:AlternateContent>
      <p:cxnSp>
        <p:nvCxnSpPr>
          <p:cNvPr id="477" name="连接符: 肘形 476">
            <a:extLst>
              <a:ext uri="{FF2B5EF4-FFF2-40B4-BE49-F238E27FC236}">
                <a16:creationId xmlns:a16="http://schemas.microsoft.com/office/drawing/2014/main" id="{F6781DF2-DD34-F0E2-7698-05E847AFDE27}"/>
              </a:ext>
            </a:extLst>
          </p:cNvPr>
          <p:cNvCxnSpPr>
            <a:cxnSpLocks/>
            <a:stCxn id="451" idx="6"/>
            <a:endCxn id="454" idx="1"/>
          </p:cNvCxnSpPr>
          <p:nvPr/>
        </p:nvCxnSpPr>
        <p:spPr>
          <a:xfrm>
            <a:off x="4670272" y="1941953"/>
            <a:ext cx="414681" cy="53805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连接符: 肘形 477">
            <a:extLst>
              <a:ext uri="{FF2B5EF4-FFF2-40B4-BE49-F238E27FC236}">
                <a16:creationId xmlns:a16="http://schemas.microsoft.com/office/drawing/2014/main" id="{3AE84112-C549-7AFB-A6E2-D2200FF8A3F4}"/>
              </a:ext>
            </a:extLst>
          </p:cNvPr>
          <p:cNvCxnSpPr>
            <a:cxnSpLocks/>
            <a:stCxn id="453" idx="6"/>
            <a:endCxn id="454" idx="1"/>
          </p:cNvCxnSpPr>
          <p:nvPr/>
        </p:nvCxnSpPr>
        <p:spPr>
          <a:xfrm flipV="1">
            <a:off x="4670272" y="2480005"/>
            <a:ext cx="414681" cy="53595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9" name="文本框 478">
                <a:extLst>
                  <a:ext uri="{FF2B5EF4-FFF2-40B4-BE49-F238E27FC236}">
                    <a16:creationId xmlns:a16="http://schemas.microsoft.com/office/drawing/2014/main" id="{38A11F86-D8D8-4E8E-8233-953C99CF637E}"/>
                  </a:ext>
                </a:extLst>
              </p:cNvPr>
              <p:cNvSpPr txBox="1"/>
              <p:nvPr/>
            </p:nvSpPr>
            <p:spPr>
              <a:xfrm>
                <a:off x="6525617" y="1693500"/>
                <a:ext cx="370614"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CN" b="1" i="0">
                          <a:latin typeface="Cambria Math" panose="02040503050406030204" pitchFamily="18" charset="0"/>
                        </a:rPr>
                        <m:t>𝐱</m:t>
                      </m:r>
                    </m:oMath>
                  </m:oMathPara>
                </a14:m>
                <a:endParaRPr lang="zh-CN" altLang="en-US" b="1" dirty="0"/>
              </a:p>
            </p:txBody>
          </p:sp>
        </mc:Choice>
        <mc:Fallback xmlns="">
          <p:sp>
            <p:nvSpPr>
              <p:cNvPr id="479" name="文本框 478">
                <a:extLst>
                  <a:ext uri="{FF2B5EF4-FFF2-40B4-BE49-F238E27FC236}">
                    <a16:creationId xmlns:a16="http://schemas.microsoft.com/office/drawing/2014/main" id="{38A11F86-D8D8-4E8E-8233-953C99CF637E}"/>
                  </a:ext>
                </a:extLst>
              </p:cNvPr>
              <p:cNvSpPr txBox="1">
                <a:spLocks noRot="1" noChangeAspect="1" noMove="1" noResize="1" noEditPoints="1" noAdjustHandles="1" noChangeArrowheads="1" noChangeShapeType="1" noTextEdit="1"/>
              </p:cNvSpPr>
              <p:nvPr/>
            </p:nvSpPr>
            <p:spPr>
              <a:xfrm>
                <a:off x="6525617" y="1693500"/>
                <a:ext cx="370614" cy="369332"/>
              </a:xfrm>
              <a:prstGeom prst="rect">
                <a:avLst/>
              </a:prstGeom>
              <a:blipFill>
                <a:blip r:embed="rId10"/>
                <a:stretch>
                  <a:fillRect/>
                </a:stretch>
              </a:blipFill>
            </p:spPr>
            <p:txBody>
              <a:bodyPr/>
              <a:lstStyle/>
              <a:p>
                <a:r>
                  <a:rPr lang="zh-CN" altLang="en-US">
                    <a:noFill/>
                  </a:rPr>
                  <a:t> </a:t>
                </a:r>
              </a:p>
            </p:txBody>
          </p:sp>
        </mc:Fallback>
      </mc:AlternateContent>
      <p:grpSp>
        <p:nvGrpSpPr>
          <p:cNvPr id="480" name="组合 479">
            <a:extLst>
              <a:ext uri="{FF2B5EF4-FFF2-40B4-BE49-F238E27FC236}">
                <a16:creationId xmlns:a16="http://schemas.microsoft.com/office/drawing/2014/main" id="{D1D87E12-A576-F731-4D77-A8508DAE741F}"/>
              </a:ext>
            </a:extLst>
          </p:cNvPr>
          <p:cNvGrpSpPr/>
          <p:nvPr/>
        </p:nvGrpSpPr>
        <p:grpSpPr>
          <a:xfrm>
            <a:off x="3150935" y="2155886"/>
            <a:ext cx="684000" cy="644893"/>
            <a:chOff x="2322168" y="1431311"/>
            <a:chExt cx="684000" cy="644893"/>
          </a:xfrm>
        </p:grpSpPr>
        <p:sp>
          <p:nvSpPr>
            <p:cNvPr id="481" name="梯形 480">
              <a:extLst>
                <a:ext uri="{FF2B5EF4-FFF2-40B4-BE49-F238E27FC236}">
                  <a16:creationId xmlns:a16="http://schemas.microsoft.com/office/drawing/2014/main" id="{CE3CFB31-7AAD-31B5-7221-274E325E7C81}"/>
                </a:ext>
              </a:extLst>
            </p:cNvPr>
            <p:cNvSpPr/>
            <p:nvPr/>
          </p:nvSpPr>
          <p:spPr>
            <a:xfrm rot="5400000">
              <a:off x="2341721" y="1411758"/>
              <a:ext cx="644893" cy="684000"/>
            </a:xfrm>
            <a:prstGeom prst="trapezoid">
              <a:avLst>
                <a:gd name="adj" fmla="val 3805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85" name="文本框 484">
                  <a:extLst>
                    <a:ext uri="{FF2B5EF4-FFF2-40B4-BE49-F238E27FC236}">
                      <a16:creationId xmlns:a16="http://schemas.microsoft.com/office/drawing/2014/main" id="{AD67A891-6318-41E2-C9EF-B98F97C32D9E}"/>
                    </a:ext>
                  </a:extLst>
                </p:cNvPr>
                <p:cNvSpPr txBox="1"/>
                <p:nvPr/>
              </p:nvSpPr>
              <p:spPr>
                <a:xfrm>
                  <a:off x="2323050" y="1556145"/>
                  <a:ext cx="528671" cy="394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ℱ</m:t>
                            </m:r>
                          </m:e>
                          <m:sub>
                            <m:r>
                              <a:rPr lang="zh-CN" altLang="en-US" b="0" i="1" smtClean="0">
                                <a:latin typeface="Cambria Math" panose="02040503050406030204" pitchFamily="18" charset="0"/>
                              </a:rPr>
                              <m:t>𝜙</m:t>
                            </m:r>
                          </m:sub>
                        </m:sSub>
                      </m:oMath>
                    </m:oMathPara>
                  </a14:m>
                  <a:endParaRPr lang="zh-CN" altLang="en-US" dirty="0"/>
                </a:p>
              </p:txBody>
            </p:sp>
          </mc:Choice>
          <mc:Fallback xmlns="">
            <p:sp>
              <p:nvSpPr>
                <p:cNvPr id="485" name="文本框 484">
                  <a:extLst>
                    <a:ext uri="{FF2B5EF4-FFF2-40B4-BE49-F238E27FC236}">
                      <a16:creationId xmlns:a16="http://schemas.microsoft.com/office/drawing/2014/main" id="{AD67A891-6318-41E2-C9EF-B98F97C32D9E}"/>
                    </a:ext>
                  </a:extLst>
                </p:cNvPr>
                <p:cNvSpPr txBox="1">
                  <a:spLocks noRot="1" noChangeAspect="1" noMove="1" noResize="1" noEditPoints="1" noAdjustHandles="1" noChangeArrowheads="1" noChangeShapeType="1" noTextEdit="1"/>
                </p:cNvSpPr>
                <p:nvPr/>
              </p:nvSpPr>
              <p:spPr>
                <a:xfrm>
                  <a:off x="2323050" y="1556145"/>
                  <a:ext cx="528671" cy="394082"/>
                </a:xfrm>
                <a:prstGeom prst="rect">
                  <a:avLst/>
                </a:prstGeom>
                <a:blipFill>
                  <a:blip r:embed="rId11"/>
                  <a:stretch>
                    <a:fillRect b="-9231"/>
                  </a:stretch>
                </a:blipFill>
              </p:spPr>
              <p:txBody>
                <a:bodyPr/>
                <a:lstStyle/>
                <a:p>
                  <a:r>
                    <a:rPr lang="zh-CN" altLang="en-US">
                      <a:noFill/>
                    </a:rPr>
                    <a:t> </a:t>
                  </a:r>
                </a:p>
              </p:txBody>
            </p:sp>
          </mc:Fallback>
        </mc:AlternateContent>
      </p:grpSp>
      <p:grpSp>
        <p:nvGrpSpPr>
          <p:cNvPr id="486" name="组合 485">
            <a:extLst>
              <a:ext uri="{FF2B5EF4-FFF2-40B4-BE49-F238E27FC236}">
                <a16:creationId xmlns:a16="http://schemas.microsoft.com/office/drawing/2014/main" id="{CFA109C5-7030-1816-A55A-58D8070E4D4B}"/>
              </a:ext>
            </a:extLst>
          </p:cNvPr>
          <p:cNvGrpSpPr/>
          <p:nvPr/>
        </p:nvGrpSpPr>
        <p:grpSpPr>
          <a:xfrm>
            <a:off x="7777417" y="1668579"/>
            <a:ext cx="684000" cy="644893"/>
            <a:chOff x="5499848" y="1459667"/>
            <a:chExt cx="684000" cy="644893"/>
          </a:xfrm>
        </p:grpSpPr>
        <p:sp>
          <p:nvSpPr>
            <p:cNvPr id="489" name="梯形 488">
              <a:extLst>
                <a:ext uri="{FF2B5EF4-FFF2-40B4-BE49-F238E27FC236}">
                  <a16:creationId xmlns:a16="http://schemas.microsoft.com/office/drawing/2014/main" id="{76688F1C-3FAF-2801-5E81-1F12D80EAC90}"/>
                </a:ext>
              </a:extLst>
            </p:cNvPr>
            <p:cNvSpPr/>
            <p:nvPr/>
          </p:nvSpPr>
          <p:spPr>
            <a:xfrm rot="16200000">
              <a:off x="5519401" y="1440114"/>
              <a:ext cx="644893" cy="684000"/>
            </a:xfrm>
            <a:prstGeom prst="trapezoid">
              <a:avLst>
                <a:gd name="adj" fmla="val 3805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AC29165-D882-7910-6C01-220834317633}"/>
                    </a:ext>
                  </a:extLst>
                </p:cNvPr>
                <p:cNvSpPr txBox="1"/>
                <p:nvPr/>
              </p:nvSpPr>
              <p:spPr>
                <a:xfrm>
                  <a:off x="5672811" y="1576073"/>
                  <a:ext cx="4880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𝒢</m:t>
                            </m:r>
                          </m:e>
                          <m:sub>
                            <m:r>
                              <a:rPr lang="zh-CN" altLang="en-US" b="0" i="1" smtClean="0">
                                <a:latin typeface="Cambria Math" panose="02040503050406030204" pitchFamily="18" charset="0"/>
                              </a:rPr>
                              <m:t>𝜃</m:t>
                            </m:r>
                          </m:sub>
                        </m:sSub>
                      </m:oMath>
                    </m:oMathPara>
                  </a14:m>
                  <a:endParaRPr lang="zh-CN" altLang="en-US" dirty="0"/>
                </a:p>
              </p:txBody>
            </p:sp>
          </mc:Choice>
          <mc:Fallback xmlns="">
            <p:sp>
              <p:nvSpPr>
                <p:cNvPr id="490" name="文本框 489">
                  <a:extLst>
                    <a:ext uri="{FF2B5EF4-FFF2-40B4-BE49-F238E27FC236}">
                      <a16:creationId xmlns:a16="http://schemas.microsoft.com/office/drawing/2014/main" id="{0AC29165-D882-7910-6C01-220834317633}"/>
                    </a:ext>
                  </a:extLst>
                </p:cNvPr>
                <p:cNvSpPr txBox="1">
                  <a:spLocks noRot="1" noChangeAspect="1" noMove="1" noResize="1" noEditPoints="1" noAdjustHandles="1" noChangeArrowheads="1" noChangeShapeType="1" noTextEdit="1"/>
                </p:cNvSpPr>
                <p:nvPr/>
              </p:nvSpPr>
              <p:spPr>
                <a:xfrm>
                  <a:off x="5672811" y="1576073"/>
                  <a:ext cx="488019" cy="369332"/>
                </a:xfrm>
                <a:prstGeom prst="rect">
                  <a:avLst/>
                </a:prstGeom>
                <a:blipFill>
                  <a:blip r:embed="rId12"/>
                  <a:stretch>
                    <a:fillRect b="-13333"/>
                  </a:stretch>
                </a:blipFill>
              </p:spPr>
              <p:txBody>
                <a:bodyPr/>
                <a:lstStyle/>
                <a:p>
                  <a:r>
                    <a:rPr lang="zh-CN" altLang="en-US">
                      <a:noFill/>
                    </a:rPr>
                    <a:t> </a:t>
                  </a:r>
                </a:p>
              </p:txBody>
            </p:sp>
          </mc:Fallback>
        </mc:AlternateContent>
      </p:grpSp>
      <p:cxnSp>
        <p:nvCxnSpPr>
          <p:cNvPr id="491" name="连接符: 肘形 490">
            <a:extLst>
              <a:ext uri="{FF2B5EF4-FFF2-40B4-BE49-F238E27FC236}">
                <a16:creationId xmlns:a16="http://schemas.microsoft.com/office/drawing/2014/main" id="{E96C1FEE-86D6-169F-F37E-BC843C923363}"/>
              </a:ext>
            </a:extLst>
          </p:cNvPr>
          <p:cNvCxnSpPr>
            <a:stCxn id="481" idx="0"/>
            <a:endCxn id="451" idx="2"/>
          </p:cNvCxnSpPr>
          <p:nvPr/>
        </p:nvCxnSpPr>
        <p:spPr>
          <a:xfrm flipV="1">
            <a:off x="3834935" y="1941953"/>
            <a:ext cx="475337" cy="536381"/>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连接符: 肘形 491">
            <a:extLst>
              <a:ext uri="{FF2B5EF4-FFF2-40B4-BE49-F238E27FC236}">
                <a16:creationId xmlns:a16="http://schemas.microsoft.com/office/drawing/2014/main" id="{D2534F79-C421-C571-DABB-1D312F13E778}"/>
              </a:ext>
            </a:extLst>
          </p:cNvPr>
          <p:cNvCxnSpPr>
            <a:cxnSpLocks/>
            <a:stCxn id="481" idx="0"/>
            <a:endCxn id="453" idx="2"/>
          </p:cNvCxnSpPr>
          <p:nvPr/>
        </p:nvCxnSpPr>
        <p:spPr>
          <a:xfrm>
            <a:off x="3834935" y="2478334"/>
            <a:ext cx="475337" cy="537629"/>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连接符: 肘形 493">
            <a:extLst>
              <a:ext uri="{FF2B5EF4-FFF2-40B4-BE49-F238E27FC236}">
                <a16:creationId xmlns:a16="http://schemas.microsoft.com/office/drawing/2014/main" id="{A23F169C-1BBA-E13B-C209-D71E891818BB}"/>
              </a:ext>
            </a:extLst>
          </p:cNvPr>
          <p:cNvCxnSpPr>
            <a:cxnSpLocks/>
            <a:stCxn id="429" idx="6"/>
          </p:cNvCxnSpPr>
          <p:nvPr/>
        </p:nvCxnSpPr>
        <p:spPr>
          <a:xfrm>
            <a:off x="2351080" y="1941953"/>
            <a:ext cx="742865" cy="53295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连接符: 肘形 494">
            <a:extLst>
              <a:ext uri="{FF2B5EF4-FFF2-40B4-BE49-F238E27FC236}">
                <a16:creationId xmlns:a16="http://schemas.microsoft.com/office/drawing/2014/main" id="{6B09CE1B-D0FE-9EF0-9C7D-0A143EA5F87B}"/>
              </a:ext>
            </a:extLst>
          </p:cNvPr>
          <p:cNvCxnSpPr>
            <a:cxnSpLocks/>
            <a:stCxn id="448" idx="6"/>
          </p:cNvCxnSpPr>
          <p:nvPr/>
        </p:nvCxnSpPr>
        <p:spPr>
          <a:xfrm flipV="1">
            <a:off x="2351080" y="2474911"/>
            <a:ext cx="746267" cy="54105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连接符: 肘形 495">
            <a:extLst>
              <a:ext uri="{FF2B5EF4-FFF2-40B4-BE49-F238E27FC236}">
                <a16:creationId xmlns:a16="http://schemas.microsoft.com/office/drawing/2014/main" id="{0695EE30-C5FD-F893-D9EB-FB3F0C7DE165}"/>
              </a:ext>
            </a:extLst>
          </p:cNvPr>
          <p:cNvCxnSpPr>
            <a:cxnSpLocks/>
            <a:stCxn id="468" idx="6"/>
            <a:endCxn id="489" idx="0"/>
          </p:cNvCxnSpPr>
          <p:nvPr/>
        </p:nvCxnSpPr>
        <p:spPr>
          <a:xfrm>
            <a:off x="6885617" y="1486645"/>
            <a:ext cx="891800" cy="50438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连接符: 肘形 507">
            <a:extLst>
              <a:ext uri="{FF2B5EF4-FFF2-40B4-BE49-F238E27FC236}">
                <a16:creationId xmlns:a16="http://schemas.microsoft.com/office/drawing/2014/main" id="{BF05C886-9392-BD1C-515A-DF12564D54F2}"/>
              </a:ext>
            </a:extLst>
          </p:cNvPr>
          <p:cNvCxnSpPr>
            <a:cxnSpLocks/>
            <a:stCxn id="456" idx="6"/>
            <a:endCxn id="489" idx="0"/>
          </p:cNvCxnSpPr>
          <p:nvPr/>
        </p:nvCxnSpPr>
        <p:spPr>
          <a:xfrm flipV="1">
            <a:off x="6885617" y="1991026"/>
            <a:ext cx="891800" cy="49020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直接箭头连接符 594">
            <a:extLst>
              <a:ext uri="{FF2B5EF4-FFF2-40B4-BE49-F238E27FC236}">
                <a16:creationId xmlns:a16="http://schemas.microsoft.com/office/drawing/2014/main" id="{925DFEE4-FFBC-1878-CA7B-09F08DED1766}"/>
              </a:ext>
            </a:extLst>
          </p:cNvPr>
          <p:cNvCxnSpPr>
            <a:cxnSpLocks/>
          </p:cNvCxnSpPr>
          <p:nvPr/>
        </p:nvCxnSpPr>
        <p:spPr>
          <a:xfrm>
            <a:off x="8461417" y="2007755"/>
            <a:ext cx="3460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6" name="文本框 595">
            <a:extLst>
              <a:ext uri="{FF2B5EF4-FFF2-40B4-BE49-F238E27FC236}">
                <a16:creationId xmlns:a16="http://schemas.microsoft.com/office/drawing/2014/main" id="{1AA56AE3-A1DB-9F85-8983-11E839FEBF3C}"/>
              </a:ext>
            </a:extLst>
          </p:cNvPr>
          <p:cNvSpPr txBox="1"/>
          <p:nvPr/>
        </p:nvSpPr>
        <p:spPr>
          <a:xfrm>
            <a:off x="7688766" y="2412657"/>
            <a:ext cx="1007007" cy="338554"/>
          </a:xfrm>
          <a:prstGeom prst="rect">
            <a:avLst/>
          </a:prstGeom>
          <a:noFill/>
        </p:spPr>
        <p:txBody>
          <a:bodyPr wrap="none" rtlCol="0">
            <a:spAutoFit/>
          </a:bodyPr>
          <a:lstStyle/>
          <a:p>
            <a:r>
              <a:rPr lang="en-US" altLang="zh-CN" sz="1600" b="0" dirty="0">
                <a:latin typeface="Times New Roman" panose="02020603050405020304" pitchFamily="18" charset="0"/>
                <a:cs typeface="Times New Roman" panose="02020603050405020304" pitchFamily="18" charset="0"/>
              </a:rPr>
              <a:t>Generator</a:t>
            </a:r>
          </a:p>
        </p:txBody>
      </p:sp>
      <mc:AlternateContent xmlns:mc="http://schemas.openxmlformats.org/markup-compatibility/2006" xmlns:a14="http://schemas.microsoft.com/office/drawing/2010/main">
        <mc:Choice Requires="a14">
          <p:sp>
            <p:nvSpPr>
              <p:cNvPr id="597" name="文本框 596">
                <a:extLst>
                  <a:ext uri="{FF2B5EF4-FFF2-40B4-BE49-F238E27FC236}">
                    <a16:creationId xmlns:a16="http://schemas.microsoft.com/office/drawing/2014/main" id="{E5E1EE43-8529-D746-BC4D-E3C88FAD9DF3}"/>
                  </a:ext>
                </a:extLst>
              </p:cNvPr>
              <p:cNvSpPr txBox="1"/>
              <p:nvPr/>
            </p:nvSpPr>
            <p:spPr>
              <a:xfrm>
                <a:off x="3841271" y="1406422"/>
                <a:ext cx="1264129" cy="39408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i="1">
                              <a:latin typeface="Cambria Math" panose="02040503050406030204" pitchFamily="18" charset="0"/>
                            </a:rPr>
                            <m:t>𝜙</m:t>
                          </m:r>
                        </m:sub>
                      </m:sSub>
                      <m:r>
                        <a:rPr lang="en-US" altLang="zh-CN" b="0" i="1" smtClean="0">
                          <a:latin typeface="Cambria Math" panose="02040503050406030204" pitchFamily="18" charset="0"/>
                        </a:rPr>
                        <m:t> </m:t>
                      </m:r>
                      <m:r>
                        <a:rPr lang="en-US" altLang="zh-CN" b="1" i="0" smtClean="0">
                          <a:latin typeface="Cambria Math" panose="02040503050406030204" pitchFamily="18" charset="0"/>
                        </a:rPr>
                        <m:t>(</m:t>
                      </m:r>
                      <m:r>
                        <a:rPr lang="en-US" altLang="zh-CN" b="1" i="0" smtClean="0">
                          <a:latin typeface="Cambria Math" panose="02040503050406030204" pitchFamily="18" charset="0"/>
                        </a:rPr>
                        <m:t>𝐳</m:t>
                      </m:r>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0" smtClean="0">
                          <a:latin typeface="Cambria Math" panose="02040503050406030204" pitchFamily="18" charset="0"/>
                        </a:rPr>
                        <m:t>, </m:t>
                      </m:r>
                      <m:r>
                        <a:rPr lang="en-US" altLang="zh-CN" b="1" i="0" smtClean="0">
                          <a:latin typeface="Cambria Math" panose="02040503050406030204" pitchFamily="18" charset="0"/>
                        </a:rPr>
                        <m:t>𝐲</m:t>
                      </m:r>
                      <m:r>
                        <a:rPr lang="en-US" altLang="zh-CN" b="1" i="0" smtClean="0">
                          <a:latin typeface="Cambria Math" panose="02040503050406030204" pitchFamily="18" charset="0"/>
                        </a:rPr>
                        <m:t>)</m:t>
                      </m:r>
                    </m:oMath>
                  </m:oMathPara>
                </a14:m>
                <a:endParaRPr lang="zh-CN" altLang="en-US" b="1" dirty="0"/>
              </a:p>
            </p:txBody>
          </p:sp>
        </mc:Choice>
        <mc:Fallback xmlns="">
          <p:sp>
            <p:nvSpPr>
              <p:cNvPr id="597" name="文本框 596">
                <a:extLst>
                  <a:ext uri="{FF2B5EF4-FFF2-40B4-BE49-F238E27FC236}">
                    <a16:creationId xmlns:a16="http://schemas.microsoft.com/office/drawing/2014/main" id="{E5E1EE43-8529-D746-BC4D-E3C88FAD9DF3}"/>
                  </a:ext>
                </a:extLst>
              </p:cNvPr>
              <p:cNvSpPr txBox="1">
                <a:spLocks noRot="1" noChangeAspect="1" noMove="1" noResize="1" noEditPoints="1" noAdjustHandles="1" noChangeArrowheads="1" noChangeShapeType="1" noTextEdit="1"/>
              </p:cNvSpPr>
              <p:nvPr/>
            </p:nvSpPr>
            <p:spPr>
              <a:xfrm>
                <a:off x="3841271" y="1406422"/>
                <a:ext cx="1264129" cy="394082"/>
              </a:xfrm>
              <a:prstGeom prst="rect">
                <a:avLst/>
              </a:prstGeom>
              <a:blipFill>
                <a:blip r:embed="rId13"/>
                <a:stretch>
                  <a:fillRect b="-10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8" name="文本框 597">
                <a:extLst>
                  <a:ext uri="{FF2B5EF4-FFF2-40B4-BE49-F238E27FC236}">
                    <a16:creationId xmlns:a16="http://schemas.microsoft.com/office/drawing/2014/main" id="{716C1746-C7AF-9B22-1CB4-C1A7A2FB3E76}"/>
                  </a:ext>
                </a:extLst>
              </p:cNvPr>
              <p:cNvSpPr txBox="1"/>
              <p:nvPr/>
            </p:nvSpPr>
            <p:spPr>
              <a:xfrm>
                <a:off x="8429373" y="1289953"/>
                <a:ext cx="124502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𝜃</m:t>
                          </m:r>
                        </m:sub>
                      </m:sSub>
                      <m:r>
                        <a:rPr lang="en-US" altLang="zh-CN" b="0" i="1" smtClean="0">
                          <a:latin typeface="Cambria Math" panose="02040503050406030204" pitchFamily="18" charset="0"/>
                        </a:rPr>
                        <m:t> </m:t>
                      </m:r>
                      <m:r>
                        <a:rPr lang="en-US" altLang="zh-CN" b="1" i="0" smtClean="0">
                          <a:latin typeface="Cambria Math" panose="02040503050406030204" pitchFamily="18" charset="0"/>
                        </a:rPr>
                        <m:t>(</m:t>
                      </m:r>
                      <m:r>
                        <a:rPr lang="en-US" altLang="zh-CN" b="1" i="0" smtClean="0">
                          <a:latin typeface="Cambria Math" panose="02040503050406030204" pitchFamily="18" charset="0"/>
                        </a:rPr>
                        <m:t>𝐲</m:t>
                      </m:r>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0" smtClean="0">
                          <a:latin typeface="Cambria Math" panose="02040503050406030204" pitchFamily="18" charset="0"/>
                        </a:rPr>
                        <m:t>, </m:t>
                      </m:r>
                      <m:r>
                        <a:rPr lang="en-US" altLang="zh-CN" b="1" i="0" smtClean="0">
                          <a:latin typeface="Cambria Math" panose="02040503050406030204" pitchFamily="18" charset="0"/>
                        </a:rPr>
                        <m:t>𝐳</m:t>
                      </m:r>
                      <m:r>
                        <a:rPr lang="en-US" altLang="zh-CN" b="1" i="0" smtClean="0">
                          <a:latin typeface="Cambria Math" panose="02040503050406030204" pitchFamily="18" charset="0"/>
                        </a:rPr>
                        <m:t>)</m:t>
                      </m:r>
                    </m:oMath>
                  </m:oMathPara>
                </a14:m>
                <a:endParaRPr lang="zh-CN" altLang="en-US" b="1" dirty="0"/>
              </a:p>
            </p:txBody>
          </p:sp>
        </mc:Choice>
        <mc:Fallback xmlns="">
          <p:sp>
            <p:nvSpPr>
              <p:cNvPr id="598" name="文本框 597">
                <a:extLst>
                  <a:ext uri="{FF2B5EF4-FFF2-40B4-BE49-F238E27FC236}">
                    <a16:creationId xmlns:a16="http://schemas.microsoft.com/office/drawing/2014/main" id="{716C1746-C7AF-9B22-1CB4-C1A7A2FB3E76}"/>
                  </a:ext>
                </a:extLst>
              </p:cNvPr>
              <p:cNvSpPr txBox="1">
                <a:spLocks noRot="1" noChangeAspect="1" noMove="1" noResize="1" noEditPoints="1" noAdjustHandles="1" noChangeArrowheads="1" noChangeShapeType="1" noTextEdit="1"/>
              </p:cNvSpPr>
              <p:nvPr/>
            </p:nvSpPr>
            <p:spPr>
              <a:xfrm>
                <a:off x="8429373" y="1289953"/>
                <a:ext cx="1245021" cy="369332"/>
              </a:xfrm>
              <a:prstGeom prst="rect">
                <a:avLst/>
              </a:prstGeom>
              <a:blipFill>
                <a:blip r:embed="rId14"/>
                <a:stretch>
                  <a:fillRect b="-1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0" name="文本框 599">
                <a:extLst>
                  <a:ext uri="{FF2B5EF4-FFF2-40B4-BE49-F238E27FC236}">
                    <a16:creationId xmlns:a16="http://schemas.microsoft.com/office/drawing/2014/main" id="{0ADA9F40-68AA-0F3A-F203-F413CCBB0622}"/>
                  </a:ext>
                </a:extLst>
              </p:cNvPr>
              <p:cNvSpPr txBox="1"/>
              <p:nvPr/>
            </p:nvSpPr>
            <p:spPr>
              <a:xfrm>
                <a:off x="914400" y="3420794"/>
                <a:ext cx="9677400" cy="2088457"/>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Introduce an approximate </a:t>
                </a:r>
                <a:r>
                  <a:rPr lang="en-US" altLang="zh-CN" sz="2000" dirty="0">
                    <a:solidFill>
                      <a:srgbClr val="B22C79"/>
                    </a:solidFill>
                    <a:latin typeface="Times New Roman" panose="02020603050405020304" pitchFamily="18" charset="0"/>
                    <a:cs typeface="Times New Roman" panose="02020603050405020304" pitchFamily="18" charset="0"/>
                  </a:rPr>
                  <a:t>posterior</a:t>
                </a:r>
                <a14:m>
                  <m:oMath xmlns:m="http://schemas.openxmlformats.org/officeDocument/2006/math">
                    <m:r>
                      <a:rPr lang="en-US" altLang="zh-CN" sz="2000" b="0" i="0" dirty="0" smtClean="0">
                        <a:latin typeface="Cambria Math" panose="02040503050406030204" pitchFamily="18" charset="0"/>
                        <a:cs typeface="Times New Roman" panose="02020603050405020304" pitchFamily="18" charset="0"/>
                      </a:rPr>
                      <m:t> </m:t>
                    </m:r>
                    <m:r>
                      <a:rPr lang="zh-CN" altLang="en-US" sz="2000" i="1" dirty="0" smtClean="0">
                        <a:latin typeface="Cambria Math" panose="02040503050406030204" pitchFamily="18" charset="0"/>
                        <a:cs typeface="Times New Roman" panose="02020603050405020304" pitchFamily="18" charset="0"/>
                      </a:rPr>
                      <m:t>𝑞</m:t>
                    </m:r>
                    <m:d>
                      <m:dPr>
                        <m:ctrlPr>
                          <a:rPr lang="en-US" altLang="zh-CN" sz="2000" i="1" dirty="0" smtClean="0">
                            <a:latin typeface="Cambria Math" panose="02040503050406030204" pitchFamily="18" charset="0"/>
                            <a:cs typeface="Times New Roman" panose="02020603050405020304" pitchFamily="18" charset="0"/>
                          </a:rPr>
                        </m:ctrlPr>
                      </m:dPr>
                      <m:e>
                        <m:r>
                          <a:rPr lang="en-US" altLang="zh-CN" sz="2000" b="1" i="0" dirty="0" err="1">
                            <a:latin typeface="Cambria Math" panose="02040503050406030204" pitchFamily="18" charset="0"/>
                            <a:cs typeface="Times New Roman" panose="02020603050405020304" pitchFamily="18" charset="0"/>
                          </a:rPr>
                          <m:t>𝐳</m:t>
                        </m:r>
                      </m:e>
                      <m:e>
                        <m:r>
                          <a:rPr lang="en-US" altLang="zh-CN" sz="2000" b="1" i="0" dirty="0" err="1">
                            <a:latin typeface="Cambria Math" panose="02040503050406030204" pitchFamily="18" charset="0"/>
                            <a:cs typeface="Times New Roman" panose="02020603050405020304" pitchFamily="18" charset="0"/>
                          </a:rPr>
                          <m:t>𝐱</m:t>
                        </m:r>
                        <m:r>
                          <a:rPr lang="en-US" altLang="zh-CN" sz="2000" i="1" dirty="0">
                            <a:latin typeface="Cambria Math" panose="02040503050406030204" pitchFamily="18" charset="0"/>
                            <a:cs typeface="Times New Roman" panose="02020603050405020304" pitchFamily="18" charset="0"/>
                          </a:rPr>
                          <m:t>, </m:t>
                        </m:r>
                        <m:r>
                          <a:rPr lang="en-US" altLang="zh-CN" sz="2000" b="1" i="0" dirty="0">
                            <a:latin typeface="Cambria Math" panose="02040503050406030204" pitchFamily="18" charset="0"/>
                            <a:cs typeface="Times New Roman" panose="02020603050405020304" pitchFamily="18" charset="0"/>
                          </a:rPr>
                          <m:t>𝐲</m:t>
                        </m:r>
                      </m:e>
                    </m:d>
                  </m:oMath>
                </a14:m>
                <a:r>
                  <a:rPr lang="en-US" altLang="zh-CN" sz="2000" dirty="0">
                    <a:latin typeface="Times New Roman" panose="02020603050405020304" pitchFamily="18" charset="0"/>
                    <a:cs typeface="Times New Roman" panose="02020603050405020304" pitchFamily="18" charset="0"/>
                  </a:rPr>
                  <a:t> and maximizing the </a:t>
                </a:r>
                <a:r>
                  <a:rPr lang="en-US" altLang="zh-CN" sz="2000" dirty="0">
                    <a:solidFill>
                      <a:srgbClr val="B22C79"/>
                    </a:solidFill>
                    <a:latin typeface="Times New Roman" panose="02020603050405020304" pitchFamily="18" charset="0"/>
                    <a:cs typeface="Times New Roman" panose="02020603050405020304" pitchFamily="18" charset="0"/>
                  </a:rPr>
                  <a:t>ELBO</a:t>
                </a:r>
                <a:r>
                  <a:rPr lang="en-US" altLang="zh-CN" sz="2000" dirty="0">
                    <a:latin typeface="Times New Roman" panose="02020603050405020304" pitchFamily="18" charset="0"/>
                    <a:cs typeface="Times New Roman" panose="02020603050405020304" pitchFamily="18" charset="0"/>
                  </a:rPr>
                  <a:t>:</a:t>
                </a:r>
              </a:p>
              <a:p>
                <a:pPr>
                  <a:lnSpc>
                    <a:spcPct val="130000"/>
                  </a:lnSpc>
                </a:pPr>
                <a:endParaRPr lang="en-US" altLang="zh-CN" sz="2000" dirty="0">
                  <a:latin typeface="Times New Roman" panose="02020603050405020304" pitchFamily="18" charset="0"/>
                  <a:cs typeface="Times New Roman" panose="02020603050405020304" pitchFamily="18" charset="0"/>
                </a:endParaRPr>
              </a:p>
              <a:p>
                <a:pPr>
                  <a:lnSpc>
                    <a:spcPct val="130000"/>
                  </a:lnSpc>
                </a:pPr>
                <a:endParaRPr lang="en-US" altLang="zh-CN" sz="2000" dirty="0">
                  <a:latin typeface="Times New Roman" panose="02020603050405020304" pitchFamily="18" charset="0"/>
                  <a:cs typeface="Times New Roman" panose="02020603050405020304" pitchFamily="18" charset="0"/>
                </a:endParaRPr>
              </a:p>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Model the two distributions of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b="0" i="1" smtClean="0">
                            <a:latin typeface="Cambria Math" panose="02040503050406030204" pitchFamily="18" charset="0"/>
                          </a:rPr>
                          <m:t> </m:t>
                        </m:r>
                      </m:sub>
                    </m:sSub>
                    <m:r>
                      <a:rPr lang="en-US" altLang="zh-CN" sz="2000" b="1">
                        <a:latin typeface="Cambria Math" panose="02040503050406030204" pitchFamily="18" charset="0"/>
                      </a:rPr>
                      <m:t>(</m:t>
                    </m:r>
                    <m:r>
                      <a:rPr lang="en-US" altLang="zh-CN" sz="2000" b="1">
                        <a:latin typeface="Cambria Math" panose="02040503050406030204" pitchFamily="18" charset="0"/>
                      </a:rPr>
                      <m:t>𝐳</m:t>
                    </m:r>
                    <m:r>
                      <a:rPr lang="en-US" altLang="zh-CN" sz="2000">
                        <a:latin typeface="Cambria Math" panose="02040503050406030204" pitchFamily="18" charset="0"/>
                      </a:rPr>
                      <m:t>|</m:t>
                    </m:r>
                    <m:r>
                      <a:rPr lang="en-US" altLang="zh-CN" sz="2000" b="1">
                        <a:latin typeface="Cambria Math" panose="02040503050406030204" pitchFamily="18" charset="0"/>
                      </a:rPr>
                      <m:t>𝐱</m:t>
                    </m:r>
                    <m:r>
                      <a:rPr lang="en-US" altLang="zh-CN" sz="2000">
                        <a:latin typeface="Cambria Math" panose="02040503050406030204" pitchFamily="18" charset="0"/>
                      </a:rPr>
                      <m:t>, </m:t>
                    </m:r>
                    <m:r>
                      <a:rPr lang="en-US" altLang="zh-CN" sz="2000" b="1">
                        <a:latin typeface="Cambria Math" panose="02040503050406030204" pitchFamily="18" charset="0"/>
                      </a:rPr>
                      <m:t>𝐲</m:t>
                    </m:r>
                    <m:r>
                      <a:rPr lang="en-US" altLang="zh-CN" sz="2000" b="1">
                        <a:latin typeface="Cambria Math" panose="02040503050406030204" pitchFamily="18" charset="0"/>
                      </a:rPr>
                      <m:t>)</m:t>
                    </m:r>
                    <m:r>
                      <a:rPr lang="en-US" altLang="zh-CN" sz="2000" b="1" i="1">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 </m:t>
                        </m:r>
                      </m:sub>
                    </m:sSub>
                    <m:r>
                      <a:rPr lang="en-US" altLang="zh-CN" sz="2000" b="1">
                        <a:latin typeface="Cambria Math" panose="02040503050406030204" pitchFamily="18" charset="0"/>
                      </a:rPr>
                      <m:t>(</m:t>
                    </m:r>
                    <m:r>
                      <a:rPr lang="en-US" altLang="zh-CN" sz="2000" b="1">
                        <a:latin typeface="Cambria Math" panose="02040503050406030204" pitchFamily="18" charset="0"/>
                      </a:rPr>
                      <m:t>𝐲</m:t>
                    </m:r>
                    <m:r>
                      <a:rPr lang="en-US" altLang="zh-CN" sz="2000">
                        <a:latin typeface="Cambria Math" panose="02040503050406030204" pitchFamily="18" charset="0"/>
                      </a:rPr>
                      <m:t>|</m:t>
                    </m:r>
                    <m:r>
                      <a:rPr lang="en-US" altLang="zh-CN" sz="2000" b="1">
                        <a:latin typeface="Cambria Math" panose="02040503050406030204" pitchFamily="18" charset="0"/>
                      </a:rPr>
                      <m:t>𝐱</m:t>
                    </m:r>
                    <m:r>
                      <a:rPr lang="en-US" altLang="zh-CN" sz="2000">
                        <a:latin typeface="Cambria Math" panose="02040503050406030204" pitchFamily="18" charset="0"/>
                      </a:rPr>
                      <m:t>, </m:t>
                    </m:r>
                    <m:r>
                      <a:rPr lang="en-US" altLang="zh-CN" sz="2000" b="1">
                        <a:latin typeface="Cambria Math" panose="02040503050406030204" pitchFamily="18" charset="0"/>
                      </a:rPr>
                      <m:t>𝐳</m:t>
                    </m:r>
                    <m:r>
                      <a:rPr lang="en-US" altLang="zh-CN" sz="2000" b="1">
                        <a:latin typeface="Cambria Math" panose="02040503050406030204" pitchFamily="18" charset="0"/>
                      </a:rPr>
                      <m:t>)</m:t>
                    </m:r>
                    <m:r>
                      <a:rPr lang="en-US" altLang="zh-CN" sz="2000" b="1" i="1">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by two neural networks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ℱ</m:t>
                        </m:r>
                      </m:e>
                      <m:sub>
                        <m:r>
                          <a:rPr lang="zh-CN" altLang="en-US" sz="2000" i="1">
                            <a:latin typeface="Cambria Math" panose="02040503050406030204" pitchFamily="18" charset="0"/>
                          </a:rPr>
                          <m:t>𝜙</m:t>
                        </m:r>
                      </m:sub>
                    </m:sSub>
                    <m:r>
                      <a:rPr lang="zh-CN" altLang="en-US" sz="2000" i="1">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𝒢</m:t>
                        </m:r>
                      </m:e>
                      <m:sub>
                        <m:r>
                          <a:rPr lang="zh-CN" altLang="en-US" sz="2000" i="1">
                            <a:latin typeface="Cambria Math" panose="02040503050406030204" pitchFamily="18" charset="0"/>
                          </a:rPr>
                          <m:t>𝜃</m:t>
                        </m:r>
                      </m:sub>
                    </m:sSub>
                  </m:oMath>
                </a14:m>
                <a:r>
                  <a:rPr lang="en-US" altLang="zh-CN" sz="2000" dirty="0">
                    <a:latin typeface="Times New Roman" panose="02020603050405020304" pitchFamily="18" charset="0"/>
                    <a:cs typeface="Times New Roman" panose="02020603050405020304" pitchFamily="18" charset="0"/>
                  </a:rPr>
                  <a:t>, and estimates their parameters by optimizing the following </a:t>
                </a:r>
                <a:r>
                  <a:rPr lang="en-US" altLang="zh-CN" sz="2000" dirty="0">
                    <a:solidFill>
                      <a:srgbClr val="B22C79"/>
                    </a:solidFill>
                    <a:latin typeface="Times New Roman" panose="02020603050405020304" pitchFamily="18" charset="0"/>
                    <a:cs typeface="Times New Roman" panose="02020603050405020304" pitchFamily="18" charset="0"/>
                  </a:rPr>
                  <a:t>loss function</a:t>
                </a:r>
                <a:endParaRPr lang="zh-CN" altLang="en-US" sz="2000" dirty="0">
                  <a:solidFill>
                    <a:srgbClr val="B22C79"/>
                  </a:solidFill>
                  <a:latin typeface="Times New Roman" panose="02020603050405020304" pitchFamily="18" charset="0"/>
                  <a:cs typeface="Times New Roman" panose="02020603050405020304" pitchFamily="18" charset="0"/>
                </a:endParaRPr>
              </a:p>
            </p:txBody>
          </p:sp>
        </mc:Choice>
        <mc:Fallback>
          <p:sp>
            <p:nvSpPr>
              <p:cNvPr id="600" name="文本框 599">
                <a:extLst>
                  <a:ext uri="{FF2B5EF4-FFF2-40B4-BE49-F238E27FC236}">
                    <a16:creationId xmlns:a16="http://schemas.microsoft.com/office/drawing/2014/main" id="{0ADA9F40-68AA-0F3A-F203-F413CCBB0622}"/>
                  </a:ext>
                </a:extLst>
              </p:cNvPr>
              <p:cNvSpPr txBox="1">
                <a:spLocks noRot="1" noChangeAspect="1" noMove="1" noResize="1" noEditPoints="1" noAdjustHandles="1" noChangeArrowheads="1" noChangeShapeType="1" noTextEdit="1"/>
              </p:cNvSpPr>
              <p:nvPr/>
            </p:nvSpPr>
            <p:spPr>
              <a:xfrm>
                <a:off x="914400" y="3420794"/>
                <a:ext cx="9677400" cy="2088457"/>
              </a:xfrm>
              <a:prstGeom prst="rect">
                <a:avLst/>
              </a:prstGeom>
              <a:blipFill>
                <a:blip r:embed="rId15"/>
                <a:stretch>
                  <a:fillRect l="-567" r="-1889" b="-437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3BC0BDE-959E-496F-CF0B-72EA07875C0F}"/>
              </a:ext>
            </a:extLst>
          </p:cNvPr>
          <p:cNvPicPr>
            <a:picLocks noChangeAspect="1"/>
          </p:cNvPicPr>
          <p:nvPr/>
        </p:nvPicPr>
        <p:blipFill>
          <a:blip r:embed="rId16"/>
          <a:stretch>
            <a:fillRect/>
          </a:stretch>
        </p:blipFill>
        <p:spPr>
          <a:xfrm>
            <a:off x="1504363" y="4065928"/>
            <a:ext cx="9183274" cy="554771"/>
          </a:xfrm>
          <a:prstGeom prst="rect">
            <a:avLst/>
          </a:prstGeom>
        </p:spPr>
      </p:pic>
      <p:pic>
        <p:nvPicPr>
          <p:cNvPr id="9" name="图片 8">
            <a:extLst>
              <a:ext uri="{FF2B5EF4-FFF2-40B4-BE49-F238E27FC236}">
                <a16:creationId xmlns:a16="http://schemas.microsoft.com/office/drawing/2014/main" id="{95D430BC-693B-DC76-CCB9-12C73404D5F7}"/>
              </a:ext>
            </a:extLst>
          </p:cNvPr>
          <p:cNvPicPr>
            <a:picLocks noChangeAspect="1"/>
          </p:cNvPicPr>
          <p:nvPr/>
        </p:nvPicPr>
        <p:blipFill>
          <a:blip r:embed="rId17"/>
          <a:stretch>
            <a:fillRect/>
          </a:stretch>
        </p:blipFill>
        <p:spPr>
          <a:xfrm>
            <a:off x="2851259" y="5638800"/>
            <a:ext cx="6425092" cy="347080"/>
          </a:xfrm>
          <a:prstGeom prst="rect">
            <a:avLst/>
          </a:prstGeom>
        </p:spPr>
      </p:pic>
      <p:sp>
        <p:nvSpPr>
          <p:cNvPr id="7" name="文本框 6">
            <a:extLst>
              <a:ext uri="{FF2B5EF4-FFF2-40B4-BE49-F238E27FC236}">
                <a16:creationId xmlns:a16="http://schemas.microsoft.com/office/drawing/2014/main" id="{8DE5518C-6C2D-00C2-C60B-C308848D09BD}"/>
              </a:ext>
            </a:extLst>
          </p:cNvPr>
          <p:cNvSpPr txBox="1"/>
          <p:nvPr/>
        </p:nvSpPr>
        <p:spPr>
          <a:xfrm>
            <a:off x="4646590" y="6322897"/>
            <a:ext cx="2834430"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AEVB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Kingma D,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arXiv 2013</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760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圆角 37">
            <a:extLst>
              <a:ext uri="{FF2B5EF4-FFF2-40B4-BE49-F238E27FC236}">
                <a16:creationId xmlns:a16="http://schemas.microsoft.com/office/drawing/2014/main" id="{796590D0-A17C-EC74-A4B2-C3517B96659D}"/>
              </a:ext>
            </a:extLst>
          </p:cNvPr>
          <p:cNvSpPr/>
          <p:nvPr/>
        </p:nvSpPr>
        <p:spPr>
          <a:xfrm>
            <a:off x="3352800" y="3979915"/>
            <a:ext cx="4352025" cy="1263600"/>
          </a:xfrm>
          <a:prstGeom prst="roundRect">
            <a:avLst>
              <a:gd name="adj" fmla="val 5430"/>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zh-CN" sz="3800" dirty="0">
                <a:solidFill>
                  <a:schemeClr val="tx1">
                    <a:lumMod val="75000"/>
                    <a:lumOff val="25000"/>
                  </a:schemeClr>
                </a:solidFill>
              </a:rPr>
              <a:t>Limitations</a:t>
            </a:r>
            <a:endParaRPr lang="en-US" sz="3800" dirty="0">
              <a:solidFill>
                <a:schemeClr val="tx1">
                  <a:lumMod val="75000"/>
                  <a:lumOff val="25000"/>
                </a:schemeClr>
              </a:solidFill>
            </a:endParaRPr>
          </a:p>
        </p:txBody>
      </p:sp>
      <p:sp>
        <p:nvSpPr>
          <p:cNvPr id="5" name="文本框 4">
            <a:extLst>
              <a:ext uri="{FF2B5EF4-FFF2-40B4-BE49-F238E27FC236}">
                <a16:creationId xmlns:a16="http://schemas.microsoft.com/office/drawing/2014/main" id="{69BB2FD8-A4C6-B23F-C5EC-529342FB7244}"/>
              </a:ext>
            </a:extLst>
          </p:cNvPr>
          <p:cNvSpPr txBox="1"/>
          <p:nvPr/>
        </p:nvSpPr>
        <p:spPr>
          <a:xfrm rot="16200000">
            <a:off x="304800" y="4443043"/>
            <a:ext cx="783292"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CVAE</a:t>
            </a:r>
            <a:endParaRPr lang="zh-CN" altLang="en-US" dirty="0">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30ACDC84-1992-3B5D-5E97-7C42FC105468}"/>
              </a:ext>
            </a:extLst>
          </p:cNvPr>
          <p:cNvGrpSpPr>
            <a:grpSpLocks noChangeAspect="1"/>
          </p:cNvGrpSpPr>
          <p:nvPr/>
        </p:nvGrpSpPr>
        <p:grpSpPr>
          <a:xfrm>
            <a:off x="8008800" y="3904728"/>
            <a:ext cx="1440000" cy="1440000"/>
            <a:chOff x="265169" y="4045636"/>
            <a:chExt cx="2340000" cy="2340000"/>
          </a:xfrm>
        </p:grpSpPr>
        <p:sp>
          <p:nvSpPr>
            <p:cNvPr id="12" name="椭圆 11">
              <a:extLst>
                <a:ext uri="{FF2B5EF4-FFF2-40B4-BE49-F238E27FC236}">
                  <a16:creationId xmlns:a16="http://schemas.microsoft.com/office/drawing/2014/main" id="{4FD97330-73CA-9DD7-8827-B6D1D1800E3F}"/>
                </a:ext>
              </a:extLst>
            </p:cNvPr>
            <p:cNvSpPr/>
            <p:nvPr/>
          </p:nvSpPr>
          <p:spPr>
            <a:xfrm>
              <a:off x="265169" y="4045636"/>
              <a:ext cx="2340000" cy="2340000"/>
            </a:xfrm>
            <a:prstGeom prst="ellipse">
              <a:avLst/>
            </a:prstGeom>
            <a:solidFill>
              <a:schemeClr val="bg1">
                <a:lumMod val="95000"/>
              </a:schemeClr>
            </a:solidFill>
            <a:ln w="19050">
              <a:solidFill>
                <a:schemeClr val="tx1">
                  <a:lumMod val="65000"/>
                  <a:lumOff val="3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C12CE231-53A7-BDC9-CACF-C86E753A187D}"/>
                </a:ext>
              </a:extLst>
            </p:cNvPr>
            <p:cNvSpPr/>
            <p:nvPr/>
          </p:nvSpPr>
          <p:spPr>
            <a:xfrm>
              <a:off x="1263191" y="4891863"/>
              <a:ext cx="900000" cy="900000"/>
            </a:xfrm>
            <a:prstGeom prst="ellipse">
              <a:avLst/>
            </a:prstGeom>
            <a:solidFill>
              <a:srgbClr val="D7566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14" name="椭圆 13">
              <a:extLst>
                <a:ext uri="{FF2B5EF4-FFF2-40B4-BE49-F238E27FC236}">
                  <a16:creationId xmlns:a16="http://schemas.microsoft.com/office/drawing/2014/main" id="{B48C9D17-6A9F-B20E-3985-E6210C80DA4E}"/>
                </a:ext>
              </a:extLst>
            </p:cNvPr>
            <p:cNvSpPr/>
            <p:nvPr/>
          </p:nvSpPr>
          <p:spPr>
            <a:xfrm rot="20030347">
              <a:off x="1216250" y="4657509"/>
              <a:ext cx="604320" cy="412204"/>
            </a:xfrm>
            <a:prstGeom prst="ellipse">
              <a:avLst/>
            </a:prstGeom>
            <a:solidFill>
              <a:srgbClr val="E7A4B5">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54C8D923-CBD3-05EE-82C4-4FB84E9CFB93}"/>
                </a:ext>
              </a:extLst>
            </p:cNvPr>
            <p:cNvSpPr/>
            <p:nvPr/>
          </p:nvSpPr>
          <p:spPr>
            <a:xfrm rot="20030347">
              <a:off x="1867244" y="4861056"/>
              <a:ext cx="360000" cy="360000"/>
            </a:xfrm>
            <a:prstGeom prst="ellipse">
              <a:avLst/>
            </a:prstGeom>
            <a:solidFill>
              <a:srgbClr val="BCD5D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A9C3AE7C-6474-B092-91C0-D046DAE86671}"/>
                </a:ext>
              </a:extLst>
            </p:cNvPr>
            <p:cNvSpPr/>
            <p:nvPr/>
          </p:nvSpPr>
          <p:spPr>
            <a:xfrm rot="13883598">
              <a:off x="1726280" y="5344968"/>
              <a:ext cx="510089" cy="926681"/>
            </a:xfrm>
            <a:prstGeom prst="ellipse">
              <a:avLst/>
            </a:prstGeom>
            <a:solidFill>
              <a:srgbClr val="2B989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3549ACF7-27B1-5B34-378A-F5F504BA511E}"/>
                </a:ext>
              </a:extLst>
            </p:cNvPr>
            <p:cNvSpPr/>
            <p:nvPr/>
          </p:nvSpPr>
          <p:spPr>
            <a:xfrm rot="3696256">
              <a:off x="964313" y="5384356"/>
              <a:ext cx="633640" cy="468000"/>
            </a:xfrm>
            <a:prstGeom prst="ellipse">
              <a:avLst/>
            </a:prstGeom>
            <a:solidFill>
              <a:srgbClr val="E2BB78">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E5A766AA-3D4B-E876-933E-75304ADF9497}"/>
                </a:ext>
              </a:extLst>
            </p:cNvPr>
            <p:cNvSpPr/>
            <p:nvPr/>
          </p:nvSpPr>
          <p:spPr>
            <a:xfrm rot="11811172">
              <a:off x="630514" y="4455320"/>
              <a:ext cx="676988" cy="1134001"/>
            </a:xfrm>
            <a:prstGeom prst="ellipse">
              <a:avLst/>
            </a:prstGeom>
            <a:solidFill>
              <a:srgbClr val="AA826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1731F0AC-2E91-9064-5CC2-7C84E6D23206}"/>
                </a:ext>
              </a:extLst>
            </p:cNvPr>
            <p:cNvSpPr/>
            <p:nvPr/>
          </p:nvSpPr>
          <p:spPr>
            <a:xfrm rot="7691776">
              <a:off x="1712704" y="4148745"/>
              <a:ext cx="577951" cy="926681"/>
            </a:xfrm>
            <a:prstGeom prst="ellipse">
              <a:avLst/>
            </a:prstGeom>
            <a:solidFill>
              <a:srgbClr val="91A371">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9EDFFDBE-D50A-098D-926D-4375462C7A2F}"/>
                </a:ext>
              </a:extLst>
            </p:cNvPr>
            <p:cNvSpPr/>
            <p:nvPr/>
          </p:nvSpPr>
          <p:spPr>
            <a:xfrm rot="20030347">
              <a:off x="1059482" y="4113745"/>
              <a:ext cx="503559" cy="52741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A8A85645-9431-DE69-688E-DB140945D53B}"/>
                </a:ext>
              </a:extLst>
            </p:cNvPr>
            <p:cNvSpPr/>
            <p:nvPr/>
          </p:nvSpPr>
          <p:spPr>
            <a:xfrm rot="1416530">
              <a:off x="622607" y="5755087"/>
              <a:ext cx="1102236" cy="527412"/>
            </a:xfrm>
            <a:prstGeom prst="ellipse">
              <a:avLst/>
            </a:prstGeom>
            <a:solidFill>
              <a:srgbClr val="F9824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767266FC-4E9E-1065-77C5-F2C1CA8B922B}"/>
                </a:ext>
              </a:extLst>
            </p:cNvPr>
            <p:cNvSpPr/>
            <p:nvPr/>
          </p:nvSpPr>
          <p:spPr>
            <a:xfrm rot="20030347">
              <a:off x="356022" y="5225521"/>
              <a:ext cx="435521" cy="469985"/>
            </a:xfrm>
            <a:prstGeom prst="ellipse">
              <a:avLst/>
            </a:prstGeom>
            <a:solidFill>
              <a:schemeClr val="accent6">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700B6A82-18C6-58C0-E9F9-E64E282F790A}"/>
                </a:ext>
              </a:extLst>
            </p:cNvPr>
            <p:cNvSpPr/>
            <p:nvPr/>
          </p:nvSpPr>
          <p:spPr>
            <a:xfrm rot="2219215">
              <a:off x="425472" y="4583401"/>
              <a:ext cx="487483" cy="466099"/>
            </a:xfrm>
            <a:prstGeom prst="ellipse">
              <a:avLst/>
            </a:prstGeom>
            <a:solidFill>
              <a:srgbClr val="AF4533">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5" name="星形: 五角 24">
              <a:extLst>
                <a:ext uri="{FF2B5EF4-FFF2-40B4-BE49-F238E27FC236}">
                  <a16:creationId xmlns:a16="http://schemas.microsoft.com/office/drawing/2014/main" id="{BA56FA64-0708-70B1-196A-5958930B7A1C}"/>
                </a:ext>
              </a:extLst>
            </p:cNvPr>
            <p:cNvSpPr>
              <a:spLocks noChangeAspect="1"/>
            </p:cNvSpPr>
            <p:nvPr/>
          </p:nvSpPr>
          <p:spPr>
            <a:xfrm>
              <a:off x="1476987" y="5172081"/>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6" name="星形: 五角 25">
              <a:extLst>
                <a:ext uri="{FF2B5EF4-FFF2-40B4-BE49-F238E27FC236}">
                  <a16:creationId xmlns:a16="http://schemas.microsoft.com/office/drawing/2014/main" id="{7D62CBE6-BB08-769A-5786-D9CEBB00F400}"/>
                </a:ext>
              </a:extLst>
            </p:cNvPr>
            <p:cNvSpPr>
              <a:spLocks noChangeAspect="1"/>
            </p:cNvSpPr>
            <p:nvPr/>
          </p:nvSpPr>
          <p:spPr>
            <a:xfrm>
              <a:off x="1659830" y="5418368"/>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7" name="星形: 五角 26">
              <a:extLst>
                <a:ext uri="{FF2B5EF4-FFF2-40B4-BE49-F238E27FC236}">
                  <a16:creationId xmlns:a16="http://schemas.microsoft.com/office/drawing/2014/main" id="{4CC05F2A-543D-F449-B669-CDD6BB06DA39}"/>
                </a:ext>
              </a:extLst>
            </p:cNvPr>
            <p:cNvSpPr>
              <a:spLocks noChangeAspect="1"/>
            </p:cNvSpPr>
            <p:nvPr/>
          </p:nvSpPr>
          <p:spPr>
            <a:xfrm>
              <a:off x="1856746" y="5273340"/>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8" name="星形: 五角 27">
              <a:extLst>
                <a:ext uri="{FF2B5EF4-FFF2-40B4-BE49-F238E27FC236}">
                  <a16:creationId xmlns:a16="http://schemas.microsoft.com/office/drawing/2014/main" id="{579BA21F-B34C-AD3A-0BFA-10435CD15544}"/>
                </a:ext>
              </a:extLst>
            </p:cNvPr>
            <p:cNvSpPr>
              <a:spLocks noChangeAspect="1"/>
            </p:cNvSpPr>
            <p:nvPr/>
          </p:nvSpPr>
          <p:spPr>
            <a:xfrm>
              <a:off x="1713208" y="5050240"/>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42" name="组合 41">
            <a:extLst>
              <a:ext uri="{FF2B5EF4-FFF2-40B4-BE49-F238E27FC236}">
                <a16:creationId xmlns:a16="http://schemas.microsoft.com/office/drawing/2014/main" id="{DCB9263C-99D3-2F4F-7A24-EB74DCBAC8F7}"/>
              </a:ext>
            </a:extLst>
          </p:cNvPr>
          <p:cNvGrpSpPr/>
          <p:nvPr/>
        </p:nvGrpSpPr>
        <p:grpSpPr>
          <a:xfrm>
            <a:off x="1371600" y="4126908"/>
            <a:ext cx="1676400" cy="978267"/>
            <a:chOff x="1981200" y="4508133"/>
            <a:chExt cx="1676400" cy="978267"/>
          </a:xfrm>
        </p:grpSpPr>
        <p:sp>
          <p:nvSpPr>
            <p:cNvPr id="29" name="矩形: 圆角 28">
              <a:extLst>
                <a:ext uri="{FF2B5EF4-FFF2-40B4-BE49-F238E27FC236}">
                  <a16:creationId xmlns:a16="http://schemas.microsoft.com/office/drawing/2014/main" id="{000266F1-CEB4-A102-8641-2C26DE59A505}"/>
                </a:ext>
              </a:extLst>
            </p:cNvPr>
            <p:cNvSpPr/>
            <p:nvPr/>
          </p:nvSpPr>
          <p:spPr>
            <a:xfrm>
              <a:off x="1981200" y="4508133"/>
              <a:ext cx="1676400" cy="978267"/>
            </a:xfrm>
            <a:prstGeom prst="roundRect">
              <a:avLst>
                <a:gd name="adj" fmla="val 9431"/>
              </a:avLst>
            </a:prstGeom>
            <a:solidFill>
              <a:srgbClr val="E0FCFF"/>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44B6E748-3B48-DD0F-27CF-E73D927F17FF}"/>
                </a:ext>
              </a:extLst>
            </p:cNvPr>
            <p:cNvSpPr/>
            <p:nvPr/>
          </p:nvSpPr>
          <p:spPr>
            <a:xfrm>
              <a:off x="2205136" y="4766967"/>
              <a:ext cx="1223766" cy="476030"/>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31" name="文本框 30">
            <a:extLst>
              <a:ext uri="{FF2B5EF4-FFF2-40B4-BE49-F238E27FC236}">
                <a16:creationId xmlns:a16="http://schemas.microsoft.com/office/drawing/2014/main" id="{7899D53E-4670-C3D0-5FFC-950547113A90}"/>
              </a:ext>
            </a:extLst>
          </p:cNvPr>
          <p:cNvSpPr txBox="1"/>
          <p:nvPr/>
        </p:nvSpPr>
        <p:spPr>
          <a:xfrm>
            <a:off x="1595536" y="5080337"/>
            <a:ext cx="1300356" cy="646331"/>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Gaussian </a:t>
            </a:r>
          </a:p>
          <a:p>
            <a:pPr algn="ctr"/>
            <a:r>
              <a:rPr lang="en-US" altLang="zh-CN" dirty="0">
                <a:latin typeface="Times New Roman" panose="02020603050405020304" pitchFamily="18" charset="0"/>
                <a:cs typeface="Times New Roman" panose="02020603050405020304" pitchFamily="18" charset="0"/>
              </a:rPr>
              <a:t>Distribution</a:t>
            </a:r>
            <a:endParaRPr lang="zh-CN" altLang="en-US" dirty="0">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E98FDA33-6D9E-8588-BFFD-91DB70517E53}"/>
              </a:ext>
            </a:extLst>
          </p:cNvPr>
          <p:cNvCxnSpPr>
            <a:cxnSpLocks/>
            <a:stCxn id="29" idx="3"/>
            <a:endCxn id="35" idx="1"/>
          </p:cNvCxnSpPr>
          <p:nvPr/>
        </p:nvCxnSpPr>
        <p:spPr>
          <a:xfrm flipV="1">
            <a:off x="3048000" y="4615709"/>
            <a:ext cx="1548069" cy="333"/>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95079D0-4BAE-188F-7F45-29312219DC6A}"/>
              </a:ext>
            </a:extLst>
          </p:cNvPr>
          <p:cNvSpPr txBox="1"/>
          <p:nvPr/>
        </p:nvSpPr>
        <p:spPr>
          <a:xfrm>
            <a:off x="4596069" y="4431043"/>
            <a:ext cx="1841927" cy="369332"/>
          </a:xfrm>
          <a:prstGeom prst="rect">
            <a:avLst/>
          </a:prstGeom>
          <a:solidFill>
            <a:schemeClr val="accent4">
              <a:lumMod val="60000"/>
              <a:lumOff val="40000"/>
            </a:schemeClr>
          </a:solidFill>
          <a:ln w="12700">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Latent Codes</a:t>
            </a:r>
            <a:endParaRPr lang="zh-CN" altLang="en-US" dirty="0">
              <a:latin typeface="Times New Roman" panose="02020603050405020304" pitchFamily="18" charset="0"/>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22450A01-2825-E208-4E97-002CD4FBD8A6}"/>
              </a:ext>
            </a:extLst>
          </p:cNvPr>
          <p:cNvCxnSpPr>
            <a:cxnSpLocks/>
            <a:stCxn id="35" idx="3"/>
          </p:cNvCxnSpPr>
          <p:nvPr/>
        </p:nvCxnSpPr>
        <p:spPr>
          <a:xfrm>
            <a:off x="6437996" y="4615709"/>
            <a:ext cx="1486804" cy="0"/>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84A8A1AD-19FD-3A26-37DB-AE7D2BDE35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27" t="17009" r="25372" b="17066"/>
          <a:stretch/>
        </p:blipFill>
        <p:spPr>
          <a:xfrm>
            <a:off x="10047755" y="3897975"/>
            <a:ext cx="1089445" cy="1512000"/>
          </a:xfrm>
          <a:prstGeom prst="rect">
            <a:avLst/>
          </a:prstGeom>
        </p:spPr>
      </p:pic>
      <p:sp>
        <p:nvSpPr>
          <p:cNvPr id="47" name="文本框 46">
            <a:extLst>
              <a:ext uri="{FF2B5EF4-FFF2-40B4-BE49-F238E27FC236}">
                <a16:creationId xmlns:a16="http://schemas.microsoft.com/office/drawing/2014/main" id="{5E26CE1B-BFF2-00C5-5AFD-ED004FA1C719}"/>
              </a:ext>
            </a:extLst>
          </p:cNvPr>
          <p:cNvSpPr txBox="1"/>
          <p:nvPr/>
        </p:nvSpPr>
        <p:spPr>
          <a:xfrm>
            <a:off x="9606533" y="5421868"/>
            <a:ext cx="2101857"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Predicted Last Poses</a:t>
            </a:r>
            <a:endParaRPr lang="zh-CN" altLang="en-US"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294D7CB9-4359-76A7-B31F-2439D38BFAFC}"/>
              </a:ext>
            </a:extLst>
          </p:cNvPr>
          <p:cNvSpPr txBox="1"/>
          <p:nvPr/>
        </p:nvSpPr>
        <p:spPr>
          <a:xfrm>
            <a:off x="7953516" y="5421868"/>
            <a:ext cx="1653017"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Covered Modes</a:t>
            </a:r>
          </a:p>
        </p:txBody>
      </p:sp>
      <p:sp>
        <p:nvSpPr>
          <p:cNvPr id="50" name="文本框 49">
            <a:extLst>
              <a:ext uri="{FF2B5EF4-FFF2-40B4-BE49-F238E27FC236}">
                <a16:creationId xmlns:a16="http://schemas.microsoft.com/office/drawing/2014/main" id="{66C98705-00DA-A22C-94BC-CBDBA861B87D}"/>
              </a:ext>
            </a:extLst>
          </p:cNvPr>
          <p:cNvSpPr txBox="1"/>
          <p:nvPr/>
        </p:nvSpPr>
        <p:spPr>
          <a:xfrm>
            <a:off x="1066800" y="1639370"/>
            <a:ext cx="9448800" cy="1484830"/>
          </a:xfrm>
          <a:prstGeom prst="rect">
            <a:avLst/>
          </a:prstGeom>
          <a:noFill/>
        </p:spPr>
        <p:txBody>
          <a:bodyPr wrap="square">
            <a:spAutoFit/>
          </a:bodyPr>
          <a:lstStyle/>
          <a:p>
            <a:pPr marL="342900" indent="-34290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learns an </a:t>
            </a:r>
            <a:r>
              <a:rPr lang="en-US" altLang="zh-CN" sz="2400" dirty="0">
                <a:solidFill>
                  <a:srgbClr val="B22C79"/>
                </a:solidFill>
                <a:latin typeface="Times New Roman" panose="02020603050405020304" pitchFamily="18" charset="0"/>
                <a:cs typeface="Times New Roman" panose="02020603050405020304" pitchFamily="18" charset="0"/>
              </a:rPr>
              <a:t>imbalanced multimodal conditional distribution</a:t>
            </a:r>
          </a:p>
          <a:p>
            <a:pPr marL="342900" indent="-34290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Latent codes correspond to the </a:t>
            </a:r>
            <a:r>
              <a:rPr lang="en-US" altLang="zh-CN" sz="2400" dirty="0">
                <a:solidFill>
                  <a:srgbClr val="B22C79"/>
                </a:solidFill>
                <a:latin typeface="Times New Roman" panose="02020603050405020304" pitchFamily="18" charset="0"/>
                <a:cs typeface="Times New Roman" panose="02020603050405020304" pitchFamily="18" charset="0"/>
              </a:rPr>
              <a:t>dominant modes</a:t>
            </a:r>
            <a:r>
              <a:rPr lang="en-US" altLang="zh-CN" sz="2400" dirty="0">
                <a:latin typeface="Times New Roman" panose="02020603050405020304" pitchFamily="18" charset="0"/>
                <a:cs typeface="Times New Roman" panose="02020603050405020304" pitchFamily="18" charset="0"/>
              </a:rPr>
              <a:t>, while ignoring other </a:t>
            </a:r>
            <a:r>
              <a:rPr lang="en-US" altLang="zh-CN" sz="2400" dirty="0">
                <a:solidFill>
                  <a:srgbClr val="B22C79"/>
                </a:solidFill>
                <a:latin typeface="Times New Roman" panose="02020603050405020304" pitchFamily="18" charset="0"/>
                <a:cs typeface="Times New Roman" panose="02020603050405020304" pitchFamily="18" charset="0"/>
              </a:rPr>
              <a:t>minor modes</a:t>
            </a:r>
          </a:p>
        </p:txBody>
      </p:sp>
      <p:sp>
        <p:nvSpPr>
          <p:cNvPr id="36" name="文本框 35">
            <a:extLst>
              <a:ext uri="{FF2B5EF4-FFF2-40B4-BE49-F238E27FC236}">
                <a16:creationId xmlns:a16="http://schemas.microsoft.com/office/drawing/2014/main" id="{8F7BFBFA-0DEF-B059-762F-944C3CC7E892}"/>
              </a:ext>
            </a:extLst>
          </p:cNvPr>
          <p:cNvSpPr txBox="1"/>
          <p:nvPr/>
        </p:nvSpPr>
        <p:spPr>
          <a:xfrm>
            <a:off x="6561721" y="4288549"/>
            <a:ext cx="1082348" cy="646331"/>
          </a:xfrm>
          <a:prstGeom prst="rect">
            <a:avLst/>
          </a:prstGeom>
          <a:solidFill>
            <a:srgbClr val="FBE5D6"/>
          </a:solid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CVAE </a:t>
            </a:r>
          </a:p>
          <a:p>
            <a:pPr algn="ctr"/>
            <a:r>
              <a:rPr lang="en-US" altLang="zh-CN" dirty="0">
                <a:latin typeface="Times New Roman" panose="02020603050405020304" pitchFamily="18" charset="0"/>
                <a:cs typeface="Times New Roman" panose="02020603050405020304" pitchFamily="18" charset="0"/>
              </a:rPr>
              <a:t>Decoding</a:t>
            </a:r>
            <a:endParaRPr lang="zh-CN" altLang="en-US"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335AE594-C09C-817E-FC5F-4132E44A0776}"/>
              </a:ext>
            </a:extLst>
          </p:cNvPr>
          <p:cNvSpPr txBox="1"/>
          <p:nvPr/>
        </p:nvSpPr>
        <p:spPr>
          <a:xfrm>
            <a:off x="3376869" y="4431375"/>
            <a:ext cx="1069525" cy="369332"/>
          </a:xfrm>
          <a:prstGeom prst="rect">
            <a:avLst/>
          </a:prstGeom>
          <a:solidFill>
            <a:srgbClr val="FBE5D6"/>
          </a:solid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Sampling</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04941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 grpId="0"/>
      <p:bldP spid="31" grpId="0"/>
      <p:bldP spid="35" grpId="0" animBg="1"/>
      <p:bldP spid="47" grpId="0"/>
      <p:bldP spid="48" grpId="0"/>
      <p:bldP spid="36"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altLang="zh-CN" sz="3800" dirty="0">
                <a:solidFill>
                  <a:schemeClr val="tx1">
                    <a:lumMod val="75000"/>
                    <a:lumOff val="25000"/>
                  </a:schemeClr>
                </a:solidFill>
              </a:rPr>
              <a:t>Stochastic</a:t>
            </a:r>
            <a:r>
              <a:rPr lang="en-US" altLang="en-US" sz="3800" dirty="0">
                <a:solidFill>
                  <a:schemeClr val="tx1">
                    <a:lumMod val="75000"/>
                    <a:lumOff val="25000"/>
                  </a:schemeClr>
                </a:solidFill>
              </a:rPr>
              <a:t> and Diverse HMP:</a:t>
            </a:r>
            <a:r>
              <a:rPr lang="zh-CN" altLang="en-US" sz="3800" dirty="0">
                <a:solidFill>
                  <a:schemeClr val="tx1">
                    <a:lumMod val="75000"/>
                    <a:lumOff val="25000"/>
                  </a:schemeClr>
                </a:solidFill>
              </a:rPr>
              <a:t> </a:t>
            </a:r>
            <a:r>
              <a:rPr lang="en-US" altLang="zh-CN" sz="3800" dirty="0">
                <a:solidFill>
                  <a:schemeClr val="tx1">
                    <a:lumMod val="75000"/>
                    <a:lumOff val="25000"/>
                  </a:schemeClr>
                </a:solidFill>
              </a:rPr>
              <a:t>DLow</a:t>
            </a:r>
            <a:endParaRPr lang="en-US" sz="3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0" name="文本框 599">
                <a:extLst>
                  <a:ext uri="{FF2B5EF4-FFF2-40B4-BE49-F238E27FC236}">
                    <a16:creationId xmlns:a16="http://schemas.microsoft.com/office/drawing/2014/main" id="{0ADA9F40-68AA-0F3A-F203-F413CCBB0622}"/>
                  </a:ext>
                </a:extLst>
              </p:cNvPr>
              <p:cNvSpPr txBox="1"/>
              <p:nvPr/>
            </p:nvSpPr>
            <p:spPr>
              <a:xfrm>
                <a:off x="914400" y="3973218"/>
                <a:ext cx="9677400" cy="1284582"/>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Given x, they used a network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𝜓</m:t>
                        </m:r>
                      </m:sub>
                    </m:sSub>
                  </m:oMath>
                </a14:m>
                <a:r>
                  <a:rPr lang="en-US" altLang="zh-CN" sz="2000" dirty="0">
                    <a:latin typeface="Times New Roman" panose="02020603050405020304" pitchFamily="18" charset="0"/>
                    <a:cs typeface="Times New Roman" panose="02020603050405020304" pitchFamily="18" charset="0"/>
                  </a:rPr>
                  <a:t> to generate </a:t>
                </a:r>
                <a14:m>
                  <m:oMath xmlns:m="http://schemas.openxmlformats.org/officeDocument/2006/math">
                    <m:r>
                      <a:rPr lang="zh-CN" altLang="en-US" sz="2000" i="1" dirty="0" smtClean="0">
                        <a:solidFill>
                          <a:srgbClr val="B22C79"/>
                        </a:solidFill>
                        <a:latin typeface="Cambria Math" panose="02040503050406030204" pitchFamily="18" charset="0"/>
                        <a:cs typeface="Times New Roman" panose="02020603050405020304" pitchFamily="18" charset="0"/>
                      </a:rPr>
                      <m:t>𝐾</m:t>
                    </m:r>
                  </m:oMath>
                </a14:m>
                <a:r>
                  <a:rPr lang="zh-CN" altLang="en-US" sz="2000" dirty="0">
                    <a:solidFill>
                      <a:srgbClr val="B22C79"/>
                    </a:solidFill>
                    <a:latin typeface="Times New Roman" panose="02020603050405020304" pitchFamily="18" charset="0"/>
                    <a:cs typeface="Times New Roman" panose="02020603050405020304" pitchFamily="18" charset="0"/>
                  </a:rPr>
                  <a:t> </a:t>
                </a:r>
                <a:r>
                  <a:rPr lang="en-US" altLang="zh-CN" sz="2000" dirty="0">
                    <a:solidFill>
                      <a:srgbClr val="B22C79"/>
                    </a:solidFill>
                    <a:latin typeface="Times New Roman" panose="02020603050405020304" pitchFamily="18" charset="0"/>
                    <a:cs typeface="Times New Roman" panose="02020603050405020304" pitchFamily="18" charset="0"/>
                  </a:rPr>
                  <a:t>Gaussian distributions</a:t>
                </a:r>
                <a:endParaRPr lang="en-US" altLang="zh-CN" sz="2000" dirty="0">
                  <a:latin typeface="Times New Roman" panose="02020603050405020304" pitchFamily="18" charset="0"/>
                  <a:cs typeface="Times New Roman" panose="02020603050405020304" pitchFamily="18" charset="0"/>
                </a:endParaRPr>
              </a:p>
              <a:p>
                <a:pPr marL="285750" indent="-285750">
                  <a:lnSpc>
                    <a:spcPct val="13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 Then, they predicted </a:t>
                </a:r>
                <a14:m>
                  <m:oMath xmlns:m="http://schemas.openxmlformats.org/officeDocument/2006/math">
                    <m:r>
                      <a:rPr lang="zh-CN" altLang="en-US" sz="2000" i="1" dirty="0" smtClean="0">
                        <a:solidFill>
                          <a:srgbClr val="B22C79"/>
                        </a:solidFill>
                        <a:latin typeface="Cambria Math" panose="02040503050406030204" pitchFamily="18" charset="0"/>
                        <a:cs typeface="Times New Roman" panose="02020603050405020304" pitchFamily="18" charset="0"/>
                      </a:rPr>
                      <m:t>𝐾</m:t>
                    </m:r>
                  </m:oMath>
                </a14:m>
                <a:r>
                  <a:rPr lang="zh-CN" altLang="en-US" sz="2000" dirty="0">
                    <a:solidFill>
                      <a:srgbClr val="B22C79"/>
                    </a:solidFill>
                    <a:latin typeface="Times New Roman" panose="02020603050405020304" pitchFamily="18" charset="0"/>
                    <a:cs typeface="Times New Roman" panose="02020603050405020304" pitchFamily="18" charset="0"/>
                  </a:rPr>
                  <a:t> </a:t>
                </a:r>
                <a:r>
                  <a:rPr lang="en-US" altLang="zh-CN" sz="2000" dirty="0">
                    <a:solidFill>
                      <a:srgbClr val="B22C79"/>
                    </a:solidFill>
                    <a:latin typeface="Times New Roman" panose="02020603050405020304" pitchFamily="18" charset="0"/>
                    <a:cs typeface="Times New Roman" panose="02020603050405020304" pitchFamily="18" charset="0"/>
                  </a:rPr>
                  <a:t>results </a:t>
                </a:r>
                <a:r>
                  <a:rPr lang="en-US" altLang="zh-CN" sz="2000" dirty="0">
                    <a:latin typeface="Times New Roman" panose="02020603050405020304" pitchFamily="18" charset="0"/>
                    <a:cs typeface="Times New Roman" panose="02020603050405020304" pitchFamily="18" charset="0"/>
                  </a:rPr>
                  <a:t>by</a:t>
                </a:r>
              </a:p>
              <a:p>
                <a:pPr>
                  <a:lnSpc>
                    <a:spcPct val="130000"/>
                  </a:lnSpc>
                </a:pP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600" name="文本框 599">
                <a:extLst>
                  <a:ext uri="{FF2B5EF4-FFF2-40B4-BE49-F238E27FC236}">
                    <a16:creationId xmlns:a16="http://schemas.microsoft.com/office/drawing/2014/main" id="{0ADA9F40-68AA-0F3A-F203-F413CCBB0622}"/>
                  </a:ext>
                </a:extLst>
              </p:cNvPr>
              <p:cNvSpPr txBox="1">
                <a:spLocks noRot="1" noChangeAspect="1" noMove="1" noResize="1" noEditPoints="1" noAdjustHandles="1" noChangeArrowheads="1" noChangeShapeType="1" noTextEdit="1"/>
              </p:cNvSpPr>
              <p:nvPr/>
            </p:nvSpPr>
            <p:spPr>
              <a:xfrm>
                <a:off x="914400" y="3973218"/>
                <a:ext cx="9677400" cy="1284582"/>
              </a:xfrm>
              <a:prstGeom prst="rect">
                <a:avLst/>
              </a:prstGeom>
              <a:blipFill>
                <a:blip r:embed="rId4"/>
                <a:stretch>
                  <a:fillRect l="-56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DAAF0AF5-682A-503A-89E7-FBDDFEAD9E63}"/>
              </a:ext>
            </a:extLst>
          </p:cNvPr>
          <p:cNvPicPr>
            <a:picLocks noChangeAspect="1"/>
          </p:cNvPicPr>
          <p:nvPr/>
        </p:nvPicPr>
        <p:blipFill>
          <a:blip r:embed="rId5"/>
          <a:stretch>
            <a:fillRect/>
          </a:stretch>
        </p:blipFill>
        <p:spPr>
          <a:xfrm>
            <a:off x="4660142" y="4876800"/>
            <a:ext cx="2973316" cy="946281"/>
          </a:xfrm>
          <a:prstGeom prst="rect">
            <a:avLst/>
          </a:prstGeom>
        </p:spPr>
      </p:pic>
      <p:grpSp>
        <p:nvGrpSpPr>
          <p:cNvPr id="73" name="组合 72">
            <a:extLst>
              <a:ext uri="{FF2B5EF4-FFF2-40B4-BE49-F238E27FC236}">
                <a16:creationId xmlns:a16="http://schemas.microsoft.com/office/drawing/2014/main" id="{26529C5F-05A1-1923-6308-8C4558FA92B5}"/>
              </a:ext>
            </a:extLst>
          </p:cNvPr>
          <p:cNvGrpSpPr/>
          <p:nvPr/>
        </p:nvGrpSpPr>
        <p:grpSpPr>
          <a:xfrm>
            <a:off x="1385527" y="1294086"/>
            <a:ext cx="9420946" cy="2592114"/>
            <a:chOff x="1385527" y="1219200"/>
            <a:chExt cx="9420946" cy="2592114"/>
          </a:xfrm>
        </p:grpSpPr>
        <p:grpSp>
          <p:nvGrpSpPr>
            <p:cNvPr id="74" name="组合 73">
              <a:extLst>
                <a:ext uri="{FF2B5EF4-FFF2-40B4-BE49-F238E27FC236}">
                  <a16:creationId xmlns:a16="http://schemas.microsoft.com/office/drawing/2014/main" id="{ACDF4987-6117-DD90-3167-A96B4FADD517}"/>
                </a:ext>
              </a:extLst>
            </p:cNvPr>
            <p:cNvGrpSpPr/>
            <p:nvPr/>
          </p:nvGrpSpPr>
          <p:grpSpPr>
            <a:xfrm>
              <a:off x="1385527" y="1219200"/>
              <a:ext cx="9420946" cy="2592114"/>
              <a:chOff x="1385527" y="1219200"/>
              <a:chExt cx="9420946" cy="2592114"/>
            </a:xfrm>
          </p:grpSpPr>
          <p:pic>
            <p:nvPicPr>
              <p:cNvPr id="81" name="图片 80">
                <a:extLst>
                  <a:ext uri="{FF2B5EF4-FFF2-40B4-BE49-F238E27FC236}">
                    <a16:creationId xmlns:a16="http://schemas.microsoft.com/office/drawing/2014/main" id="{E52410CB-8D09-F99D-EC33-4B02457D8F38}"/>
                  </a:ext>
                </a:extLst>
              </p:cNvPr>
              <p:cNvPicPr>
                <a:picLocks noChangeAspect="1"/>
              </p:cNvPicPr>
              <p:nvPr/>
            </p:nvPicPr>
            <p:blipFill>
              <a:blip r:embed="rId6"/>
              <a:stretch>
                <a:fillRect/>
              </a:stretch>
            </p:blipFill>
            <p:spPr>
              <a:xfrm>
                <a:off x="1385527" y="1219200"/>
                <a:ext cx="9420946" cy="2592114"/>
              </a:xfrm>
              <a:prstGeom prst="rect">
                <a:avLst/>
              </a:prstGeom>
            </p:spPr>
          </p:pic>
          <p:sp>
            <p:nvSpPr>
              <p:cNvPr id="82" name="矩形 81">
                <a:extLst>
                  <a:ext uri="{FF2B5EF4-FFF2-40B4-BE49-F238E27FC236}">
                    <a16:creationId xmlns:a16="http://schemas.microsoft.com/office/drawing/2014/main" id="{73E0ED97-B238-86B0-B641-3E5AF4B138BE}"/>
                  </a:ext>
                </a:extLst>
              </p:cNvPr>
              <p:cNvSpPr/>
              <p:nvPr/>
            </p:nvSpPr>
            <p:spPr>
              <a:xfrm>
                <a:off x="3476625" y="198120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4004B008-1415-585B-7F77-50C933A74466}"/>
                      </a:ext>
                    </a:extLst>
                  </p:cNvPr>
                  <p:cNvSpPr txBox="1"/>
                  <p:nvPr/>
                </p:nvSpPr>
                <p:spPr>
                  <a:xfrm>
                    <a:off x="3392795" y="1905000"/>
                    <a:ext cx="493405" cy="360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𝑄</m:t>
                              </m:r>
                            </m:e>
                            <m:sub>
                              <m:r>
                                <a:rPr lang="en-US" altLang="zh-CN" sz="1600" i="1">
                                  <a:latin typeface="Cambria Math" panose="02040503050406030204" pitchFamily="18" charset="0"/>
                                </a:rPr>
                                <m:t>𝜓</m:t>
                              </m:r>
                            </m:sub>
                          </m:sSub>
                        </m:oMath>
                      </m:oMathPara>
                    </a14:m>
                    <a:endParaRPr lang="zh-CN" altLang="en-US" sz="1600" dirty="0"/>
                  </a:p>
                </p:txBody>
              </p:sp>
            </mc:Choice>
            <mc:Fallback xmlns="">
              <p:sp>
                <p:nvSpPr>
                  <p:cNvPr id="83" name="文本框 82">
                    <a:extLst>
                      <a:ext uri="{FF2B5EF4-FFF2-40B4-BE49-F238E27FC236}">
                        <a16:creationId xmlns:a16="http://schemas.microsoft.com/office/drawing/2014/main" id="{4004B008-1415-585B-7F77-50C933A74466}"/>
                      </a:ext>
                    </a:extLst>
                  </p:cNvPr>
                  <p:cNvSpPr txBox="1">
                    <a:spLocks noRot="1" noChangeAspect="1" noMove="1" noResize="1" noEditPoints="1" noAdjustHandles="1" noChangeArrowheads="1" noChangeShapeType="1" noTextEdit="1"/>
                  </p:cNvSpPr>
                  <p:nvPr/>
                </p:nvSpPr>
                <p:spPr>
                  <a:xfrm>
                    <a:off x="3392795" y="1905000"/>
                    <a:ext cx="493405" cy="360483"/>
                  </a:xfrm>
                  <a:prstGeom prst="rect">
                    <a:avLst/>
                  </a:prstGeom>
                  <a:blipFill>
                    <a:blip r:embed="rId7"/>
                    <a:stretch>
                      <a:fillRect b="-6780"/>
                    </a:stretch>
                  </a:blipFill>
                </p:spPr>
                <p:txBody>
                  <a:bodyPr/>
                  <a:lstStyle/>
                  <a:p>
                    <a:r>
                      <a:rPr lang="zh-CN" altLang="en-US">
                        <a:noFill/>
                      </a:rPr>
                      <a:t> </a:t>
                    </a:r>
                  </a:p>
                </p:txBody>
              </p:sp>
            </mc:Fallback>
          </mc:AlternateContent>
          <p:sp>
            <p:nvSpPr>
              <p:cNvPr id="84" name="矩形 83">
                <a:extLst>
                  <a:ext uri="{FF2B5EF4-FFF2-40B4-BE49-F238E27FC236}">
                    <a16:creationId xmlns:a16="http://schemas.microsoft.com/office/drawing/2014/main" id="{23B8D206-B354-6834-D8D1-609F173B4D04}"/>
                  </a:ext>
                </a:extLst>
              </p:cNvPr>
              <p:cNvSpPr/>
              <p:nvPr/>
            </p:nvSpPr>
            <p:spPr>
              <a:xfrm>
                <a:off x="2057400" y="1648800"/>
                <a:ext cx="381000" cy="180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DA063B7-2EC5-9C1D-9FBA-C1FE210567CD}"/>
                      </a:ext>
                    </a:extLst>
                  </p:cNvPr>
                  <p:cNvSpPr txBox="1"/>
                  <p:nvPr/>
                </p:nvSpPr>
                <p:spPr>
                  <a:xfrm>
                    <a:off x="1981200" y="1635487"/>
                    <a:ext cx="228600"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000" b="1" i="0" smtClean="0">
                              <a:latin typeface="Cambria Math" panose="02040503050406030204" pitchFamily="18" charset="0"/>
                            </a:rPr>
                            <m:t>(</m:t>
                          </m:r>
                          <m:sSub>
                            <m:sSubPr>
                              <m:ctrlPr>
                                <a:rPr lang="en-US" altLang="zh-CN" sz="1000" b="1" i="1" smtClean="0">
                                  <a:latin typeface="Cambria Math" panose="02040503050406030204" pitchFamily="18" charset="0"/>
                                </a:rPr>
                              </m:ctrlPr>
                            </m:sSubPr>
                            <m:e>
                              <m:r>
                                <a:rPr lang="en-US" altLang="zh-CN" sz="1000" b="1" i="0" smtClean="0">
                                  <a:latin typeface="Cambria Math" panose="02040503050406030204" pitchFamily="18" charset="0"/>
                                </a:rPr>
                                <m:t>𝐳</m:t>
                              </m:r>
                            </m:e>
                            <m:sub>
                              <m:r>
                                <a:rPr lang="en-US" altLang="zh-CN" sz="1000" b="1" i="0" smtClean="0">
                                  <a:latin typeface="Cambria Math" panose="02040503050406030204" pitchFamily="18" charset="0"/>
                                </a:rPr>
                                <m:t>𝐤</m:t>
                              </m:r>
                            </m:sub>
                          </m:sSub>
                          <m:r>
                            <a:rPr lang="en-US" altLang="zh-CN" sz="1000" b="1" i="0" smtClean="0">
                              <a:latin typeface="Cambria Math" panose="02040503050406030204" pitchFamily="18" charset="0"/>
                            </a:rPr>
                            <m:t>|</m:t>
                          </m:r>
                          <m:r>
                            <a:rPr lang="en-US" altLang="zh-CN" sz="1000" b="1" i="0" smtClean="0">
                              <a:latin typeface="Cambria Math" panose="02040503050406030204" pitchFamily="18" charset="0"/>
                            </a:rPr>
                            <m:t>𝐱</m:t>
                          </m:r>
                          <m:r>
                            <a:rPr lang="en-US" altLang="zh-CN" sz="1000" b="1" i="0" smtClean="0">
                              <a:latin typeface="Cambria Math" panose="02040503050406030204" pitchFamily="18" charset="0"/>
                            </a:rPr>
                            <m:t>)</m:t>
                          </m:r>
                        </m:oMath>
                      </m:oMathPara>
                    </a14:m>
                    <a:endParaRPr lang="zh-CN" altLang="en-US" sz="1000" dirty="0"/>
                  </a:p>
                </p:txBody>
              </p:sp>
            </mc:Choice>
            <mc:Fallback xmlns="">
              <p:sp>
                <p:nvSpPr>
                  <p:cNvPr id="85" name="文本框 84">
                    <a:extLst>
                      <a:ext uri="{FF2B5EF4-FFF2-40B4-BE49-F238E27FC236}">
                        <a16:creationId xmlns:a16="http://schemas.microsoft.com/office/drawing/2014/main" id="{BDA063B7-2EC5-9C1D-9FBA-C1FE210567CD}"/>
                      </a:ext>
                    </a:extLst>
                  </p:cNvPr>
                  <p:cNvSpPr txBox="1">
                    <a:spLocks noRot="1" noChangeAspect="1" noMove="1" noResize="1" noEditPoints="1" noAdjustHandles="1" noChangeArrowheads="1" noChangeShapeType="1" noTextEdit="1"/>
                  </p:cNvSpPr>
                  <p:nvPr/>
                </p:nvSpPr>
                <p:spPr>
                  <a:xfrm>
                    <a:off x="1981200" y="1635487"/>
                    <a:ext cx="228600" cy="246221"/>
                  </a:xfrm>
                  <a:prstGeom prst="rect">
                    <a:avLst/>
                  </a:prstGeom>
                  <a:blipFill>
                    <a:blip r:embed="rId8"/>
                    <a:stretch>
                      <a:fillRect r="-113158" b="-7500"/>
                    </a:stretch>
                  </a:blipFill>
                </p:spPr>
                <p:txBody>
                  <a:bodyPr/>
                  <a:lstStyle/>
                  <a:p>
                    <a:r>
                      <a:rPr lang="zh-CN" altLang="en-US">
                        <a:noFill/>
                      </a:rPr>
                      <a:t> </a:t>
                    </a:r>
                  </a:p>
                </p:txBody>
              </p:sp>
            </mc:Fallback>
          </mc:AlternateContent>
          <p:sp>
            <p:nvSpPr>
              <p:cNvPr id="86" name="矩形 85">
                <a:extLst>
                  <a:ext uri="{FF2B5EF4-FFF2-40B4-BE49-F238E27FC236}">
                    <a16:creationId xmlns:a16="http://schemas.microsoft.com/office/drawing/2014/main" id="{4D3D8A2C-18AF-A6E8-0F47-8014147C5B77}"/>
                  </a:ext>
                </a:extLst>
              </p:cNvPr>
              <p:cNvSpPr/>
              <p:nvPr/>
            </p:nvSpPr>
            <p:spPr>
              <a:xfrm>
                <a:off x="2329630" y="2265483"/>
                <a:ext cx="152400" cy="172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B8C8BEDB-ADDD-AE7F-9DBE-DFD4750C2465}"/>
                      </a:ext>
                    </a:extLst>
                  </p:cNvPr>
                  <p:cNvSpPr txBox="1"/>
                  <p:nvPr/>
                </p:nvSpPr>
                <p:spPr>
                  <a:xfrm>
                    <a:off x="2323280" y="2204764"/>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1" i="0" smtClean="0">
                              <a:latin typeface="Cambria Math" panose="02040503050406030204" pitchFamily="18" charset="0"/>
                            </a:rPr>
                            <m:t>𝐱</m:t>
                          </m:r>
                        </m:oMath>
                      </m:oMathPara>
                    </a14:m>
                    <a:endParaRPr lang="zh-CN" altLang="en-US" sz="1200" dirty="0"/>
                  </a:p>
                </p:txBody>
              </p:sp>
            </mc:Choice>
            <mc:Fallback xmlns="">
              <p:sp>
                <p:nvSpPr>
                  <p:cNvPr id="87" name="文本框 86">
                    <a:extLst>
                      <a:ext uri="{FF2B5EF4-FFF2-40B4-BE49-F238E27FC236}">
                        <a16:creationId xmlns:a16="http://schemas.microsoft.com/office/drawing/2014/main" id="{B8C8BEDB-ADDD-AE7F-9DBE-DFD4750C2465}"/>
                      </a:ext>
                    </a:extLst>
                  </p:cNvPr>
                  <p:cNvSpPr txBox="1">
                    <a:spLocks noRot="1" noChangeAspect="1" noMove="1" noResize="1" noEditPoints="1" noAdjustHandles="1" noChangeArrowheads="1" noChangeShapeType="1" noTextEdit="1"/>
                  </p:cNvSpPr>
                  <p:nvPr/>
                </p:nvSpPr>
                <p:spPr>
                  <a:xfrm>
                    <a:off x="2323280" y="2204764"/>
                    <a:ext cx="228600" cy="276999"/>
                  </a:xfrm>
                  <a:prstGeom prst="rect">
                    <a:avLst/>
                  </a:prstGeom>
                  <a:blipFill>
                    <a:blip r:embed="rId9"/>
                    <a:stretch>
                      <a:fillRect/>
                    </a:stretch>
                  </a:blipFill>
                </p:spPr>
                <p:txBody>
                  <a:bodyPr/>
                  <a:lstStyle/>
                  <a:p>
                    <a:r>
                      <a:rPr lang="zh-CN" altLang="en-US">
                        <a:noFill/>
                      </a:rPr>
                      <a:t> </a:t>
                    </a:r>
                  </a:p>
                </p:txBody>
              </p:sp>
            </mc:Fallback>
          </mc:AlternateContent>
          <p:sp>
            <p:nvSpPr>
              <p:cNvPr id="88" name="矩形 87">
                <a:extLst>
                  <a:ext uri="{FF2B5EF4-FFF2-40B4-BE49-F238E27FC236}">
                    <a16:creationId xmlns:a16="http://schemas.microsoft.com/office/drawing/2014/main" id="{AC4A53C4-2167-B632-FE72-4A00EF17577D}"/>
                  </a:ext>
                </a:extLst>
              </p:cNvPr>
              <p:cNvSpPr/>
              <p:nvPr/>
            </p:nvSpPr>
            <p:spPr>
              <a:xfrm>
                <a:off x="6229350" y="1752600"/>
                <a:ext cx="95250" cy="14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4F61E908-7700-9465-827F-4FEB11F14583}"/>
                  </a:ext>
                </a:extLst>
              </p:cNvPr>
              <p:cNvSpPr/>
              <p:nvPr/>
            </p:nvSpPr>
            <p:spPr>
              <a:xfrm>
                <a:off x="6241257" y="2231231"/>
                <a:ext cx="95250" cy="14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7809F025-D62E-77D3-EDEC-6A0222E36FA0}"/>
                  </a:ext>
                </a:extLst>
              </p:cNvPr>
              <p:cNvSpPr/>
              <p:nvPr/>
            </p:nvSpPr>
            <p:spPr>
              <a:xfrm>
                <a:off x="6241257" y="3234350"/>
                <a:ext cx="95250" cy="14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F3C92146-7D40-2F2B-DC6A-1E80F9566C2D}"/>
                      </a:ext>
                    </a:extLst>
                  </p:cNvPr>
                  <p:cNvSpPr txBox="1"/>
                  <p:nvPr/>
                </p:nvSpPr>
                <p:spPr>
                  <a:xfrm>
                    <a:off x="6146800" y="1681082"/>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1" i="0" smtClean="0">
                              <a:latin typeface="Cambria Math" panose="02040503050406030204" pitchFamily="18" charset="0"/>
                            </a:rPr>
                            <m:t>𝐱</m:t>
                          </m:r>
                        </m:oMath>
                      </m:oMathPara>
                    </a14:m>
                    <a:endParaRPr lang="zh-CN" altLang="en-US" sz="1200" dirty="0"/>
                  </a:p>
                </p:txBody>
              </p:sp>
            </mc:Choice>
            <mc:Fallback xmlns="">
              <p:sp>
                <p:nvSpPr>
                  <p:cNvPr id="91" name="文本框 90">
                    <a:extLst>
                      <a:ext uri="{FF2B5EF4-FFF2-40B4-BE49-F238E27FC236}">
                        <a16:creationId xmlns:a16="http://schemas.microsoft.com/office/drawing/2014/main" id="{F3C92146-7D40-2F2B-DC6A-1E80F9566C2D}"/>
                      </a:ext>
                    </a:extLst>
                  </p:cNvPr>
                  <p:cNvSpPr txBox="1">
                    <a:spLocks noRot="1" noChangeAspect="1" noMove="1" noResize="1" noEditPoints="1" noAdjustHandles="1" noChangeArrowheads="1" noChangeShapeType="1" noTextEdit="1"/>
                  </p:cNvSpPr>
                  <p:nvPr/>
                </p:nvSpPr>
                <p:spPr>
                  <a:xfrm>
                    <a:off x="6146800" y="1681082"/>
                    <a:ext cx="228600"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CB089F6B-FAF3-E47B-7D3E-A61926C51D5D}"/>
                      </a:ext>
                    </a:extLst>
                  </p:cNvPr>
                  <p:cNvSpPr txBox="1"/>
                  <p:nvPr/>
                </p:nvSpPr>
                <p:spPr>
                  <a:xfrm>
                    <a:off x="6140450" y="2126183"/>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1" i="0" smtClean="0">
                              <a:latin typeface="Cambria Math" panose="02040503050406030204" pitchFamily="18" charset="0"/>
                            </a:rPr>
                            <m:t>𝐱</m:t>
                          </m:r>
                        </m:oMath>
                      </m:oMathPara>
                    </a14:m>
                    <a:endParaRPr lang="zh-CN" altLang="en-US" sz="1200" dirty="0"/>
                  </a:p>
                </p:txBody>
              </p:sp>
            </mc:Choice>
            <mc:Fallback xmlns="">
              <p:sp>
                <p:nvSpPr>
                  <p:cNvPr id="92" name="文本框 91">
                    <a:extLst>
                      <a:ext uri="{FF2B5EF4-FFF2-40B4-BE49-F238E27FC236}">
                        <a16:creationId xmlns:a16="http://schemas.microsoft.com/office/drawing/2014/main" id="{CB089F6B-FAF3-E47B-7D3E-A61926C51D5D}"/>
                      </a:ext>
                    </a:extLst>
                  </p:cNvPr>
                  <p:cNvSpPr txBox="1">
                    <a:spLocks noRot="1" noChangeAspect="1" noMove="1" noResize="1" noEditPoints="1" noAdjustHandles="1" noChangeArrowheads="1" noChangeShapeType="1" noTextEdit="1"/>
                  </p:cNvSpPr>
                  <p:nvPr/>
                </p:nvSpPr>
                <p:spPr>
                  <a:xfrm>
                    <a:off x="6140450" y="2126183"/>
                    <a:ext cx="228600"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A7B000ED-2CA6-FBBE-B0C3-D42BDC4072F6}"/>
                      </a:ext>
                    </a:extLst>
                  </p:cNvPr>
                  <p:cNvSpPr txBox="1"/>
                  <p:nvPr/>
                </p:nvSpPr>
                <p:spPr>
                  <a:xfrm>
                    <a:off x="6174582" y="3169051"/>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1" i="0" smtClean="0">
                              <a:latin typeface="Cambria Math" panose="02040503050406030204" pitchFamily="18" charset="0"/>
                            </a:rPr>
                            <m:t>𝐱</m:t>
                          </m:r>
                        </m:oMath>
                      </m:oMathPara>
                    </a14:m>
                    <a:endParaRPr lang="zh-CN" altLang="en-US" sz="1200" dirty="0"/>
                  </a:p>
                </p:txBody>
              </p:sp>
            </mc:Choice>
            <mc:Fallback xmlns="">
              <p:sp>
                <p:nvSpPr>
                  <p:cNvPr id="93" name="文本框 92">
                    <a:extLst>
                      <a:ext uri="{FF2B5EF4-FFF2-40B4-BE49-F238E27FC236}">
                        <a16:creationId xmlns:a16="http://schemas.microsoft.com/office/drawing/2014/main" id="{A7B000ED-2CA6-FBBE-B0C3-D42BDC4072F6}"/>
                      </a:ext>
                    </a:extLst>
                  </p:cNvPr>
                  <p:cNvSpPr txBox="1">
                    <a:spLocks noRot="1" noChangeAspect="1" noMove="1" noResize="1" noEditPoints="1" noAdjustHandles="1" noChangeArrowheads="1" noChangeShapeType="1" noTextEdit="1"/>
                  </p:cNvSpPr>
                  <p:nvPr/>
                </p:nvSpPr>
                <p:spPr>
                  <a:xfrm>
                    <a:off x="6174582" y="3169051"/>
                    <a:ext cx="228600" cy="276999"/>
                  </a:xfrm>
                  <a:prstGeom prst="rect">
                    <a:avLst/>
                  </a:prstGeom>
                  <a:blipFill>
                    <a:blip r:embed="rId12"/>
                    <a:stretch>
                      <a:fillRect/>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BC7E2612-E838-84ED-4A47-D359E72A721F}"/>
                  </a:ext>
                </a:extLst>
              </p:cNvPr>
              <p:cNvSpPr/>
              <p:nvPr/>
            </p:nvSpPr>
            <p:spPr>
              <a:xfrm>
                <a:off x="7710488" y="1695369"/>
                <a:ext cx="228600" cy="147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CC98FE7A-C07E-6916-0219-B2C5344ED2AF}"/>
                  </a:ext>
                </a:extLst>
              </p:cNvPr>
              <p:cNvSpPr/>
              <p:nvPr/>
            </p:nvSpPr>
            <p:spPr>
              <a:xfrm>
                <a:off x="7710488" y="2147807"/>
                <a:ext cx="228600" cy="147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B63F1260-2BFB-C4F8-500A-A0A4478A4E65}"/>
                  </a:ext>
                </a:extLst>
              </p:cNvPr>
              <p:cNvSpPr/>
              <p:nvPr/>
            </p:nvSpPr>
            <p:spPr>
              <a:xfrm>
                <a:off x="7729538" y="3138406"/>
                <a:ext cx="228600" cy="214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E784C0A6-D4A1-E754-4427-39F02846A8D8}"/>
                      </a:ext>
                    </a:extLst>
                  </p:cNvPr>
                  <p:cNvSpPr txBox="1"/>
                  <p:nvPr/>
                </p:nvSpPr>
                <p:spPr>
                  <a:xfrm>
                    <a:off x="7681912" y="1608738"/>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acc>
                                <m:accPr>
                                  <m:chr m:val="̃"/>
                                  <m:ctrlPr>
                                    <a:rPr lang="en-US" altLang="zh-CN" sz="1200" b="1" i="1" smtClean="0">
                                      <a:latin typeface="Cambria Math" panose="02040503050406030204" pitchFamily="18" charset="0"/>
                                    </a:rPr>
                                  </m:ctrlPr>
                                </m:accPr>
                                <m:e>
                                  <m:r>
                                    <a:rPr lang="en-US" altLang="zh-CN" sz="1200" b="1" i="0" smtClean="0">
                                      <a:latin typeface="Cambria Math" panose="02040503050406030204" pitchFamily="18" charset="0"/>
                                    </a:rPr>
                                    <m:t>𝐲</m:t>
                                  </m:r>
                                </m:e>
                              </m:acc>
                            </m:e>
                            <m:sub>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97" name="文本框 96">
                    <a:extLst>
                      <a:ext uri="{FF2B5EF4-FFF2-40B4-BE49-F238E27FC236}">
                        <a16:creationId xmlns:a16="http://schemas.microsoft.com/office/drawing/2014/main" id="{E784C0A6-D4A1-E754-4427-39F02846A8D8}"/>
                      </a:ext>
                    </a:extLst>
                  </p:cNvPr>
                  <p:cNvSpPr txBox="1">
                    <a:spLocks noRot="1" noChangeAspect="1" noMove="1" noResize="1" noEditPoints="1" noAdjustHandles="1" noChangeArrowheads="1" noChangeShapeType="1" noTextEdit="1"/>
                  </p:cNvSpPr>
                  <p:nvPr/>
                </p:nvSpPr>
                <p:spPr>
                  <a:xfrm>
                    <a:off x="7681912" y="1608738"/>
                    <a:ext cx="228600" cy="276999"/>
                  </a:xfrm>
                  <a:prstGeom prst="rect">
                    <a:avLst/>
                  </a:prstGeom>
                  <a:blipFill>
                    <a:blip r:embed="rId13"/>
                    <a:stretch>
                      <a:fillRect r="-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90B906D9-2F66-FE4D-4E0D-BD7BE2CAE1B1}"/>
                      </a:ext>
                    </a:extLst>
                  </p:cNvPr>
                  <p:cNvSpPr txBox="1"/>
                  <p:nvPr/>
                </p:nvSpPr>
                <p:spPr>
                  <a:xfrm>
                    <a:off x="7691437" y="2051651"/>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acc>
                                <m:accPr>
                                  <m:chr m:val="̃"/>
                                  <m:ctrlPr>
                                    <a:rPr lang="en-US" altLang="zh-CN" sz="1200" b="1" i="1" smtClean="0">
                                      <a:latin typeface="Cambria Math" panose="02040503050406030204" pitchFamily="18" charset="0"/>
                                    </a:rPr>
                                  </m:ctrlPr>
                                </m:accPr>
                                <m:e>
                                  <m:r>
                                    <a:rPr lang="en-US" altLang="zh-CN" sz="1200" b="1" i="0" smtClean="0">
                                      <a:latin typeface="Cambria Math" panose="02040503050406030204" pitchFamily="18" charset="0"/>
                                    </a:rPr>
                                    <m:t>𝐲</m:t>
                                  </m:r>
                                </m:e>
                              </m:acc>
                            </m:e>
                            <m:sub>
                              <m:r>
                                <a:rPr lang="en-US" altLang="zh-CN" sz="1200" b="0" i="1" smtClean="0">
                                  <a:latin typeface="Cambria Math" panose="02040503050406030204" pitchFamily="18" charset="0"/>
                                </a:rPr>
                                <m:t>2</m:t>
                              </m:r>
                            </m:sub>
                          </m:sSub>
                        </m:oMath>
                      </m:oMathPara>
                    </a14:m>
                    <a:endParaRPr lang="zh-CN" altLang="en-US" sz="1200" dirty="0"/>
                  </a:p>
                </p:txBody>
              </p:sp>
            </mc:Choice>
            <mc:Fallback xmlns="">
              <p:sp>
                <p:nvSpPr>
                  <p:cNvPr id="98" name="文本框 97">
                    <a:extLst>
                      <a:ext uri="{FF2B5EF4-FFF2-40B4-BE49-F238E27FC236}">
                        <a16:creationId xmlns:a16="http://schemas.microsoft.com/office/drawing/2014/main" id="{90B906D9-2F66-FE4D-4E0D-BD7BE2CAE1B1}"/>
                      </a:ext>
                    </a:extLst>
                  </p:cNvPr>
                  <p:cNvSpPr txBox="1">
                    <a:spLocks noRot="1" noChangeAspect="1" noMove="1" noResize="1" noEditPoints="1" noAdjustHandles="1" noChangeArrowheads="1" noChangeShapeType="1" noTextEdit="1"/>
                  </p:cNvSpPr>
                  <p:nvPr/>
                </p:nvSpPr>
                <p:spPr>
                  <a:xfrm>
                    <a:off x="7691437" y="2051651"/>
                    <a:ext cx="228600" cy="276999"/>
                  </a:xfrm>
                  <a:prstGeom prst="rect">
                    <a:avLst/>
                  </a:prstGeom>
                  <a:blipFill>
                    <a:blip r:embed="rId14"/>
                    <a:stretch>
                      <a:fillRect r="-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8A0D8728-4762-0ED3-5B9E-2BC36F604975}"/>
                      </a:ext>
                    </a:extLst>
                  </p:cNvPr>
                  <p:cNvSpPr txBox="1"/>
                  <p:nvPr/>
                </p:nvSpPr>
                <p:spPr>
                  <a:xfrm>
                    <a:off x="7681912" y="3080351"/>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acc>
                                <m:accPr>
                                  <m:chr m:val="̃"/>
                                  <m:ctrlPr>
                                    <a:rPr lang="en-US" altLang="zh-CN" sz="1200" b="1" i="1" smtClean="0">
                                      <a:latin typeface="Cambria Math" panose="02040503050406030204" pitchFamily="18" charset="0"/>
                                    </a:rPr>
                                  </m:ctrlPr>
                                </m:accPr>
                                <m:e>
                                  <m:r>
                                    <a:rPr lang="en-US" altLang="zh-CN" sz="1200" b="1" i="0" smtClean="0">
                                      <a:latin typeface="Cambria Math" panose="02040503050406030204" pitchFamily="18" charset="0"/>
                                    </a:rPr>
                                    <m:t>𝐲</m:t>
                                  </m:r>
                                </m:e>
                              </m:acc>
                            </m:e>
                            <m:sub>
                              <m:r>
                                <a:rPr lang="en-US" altLang="zh-CN" sz="1200" b="0" i="1" smtClean="0">
                                  <a:latin typeface="Cambria Math" panose="02040503050406030204" pitchFamily="18" charset="0"/>
                                </a:rPr>
                                <m:t>𝐾</m:t>
                              </m:r>
                            </m:sub>
                          </m:sSub>
                        </m:oMath>
                      </m:oMathPara>
                    </a14:m>
                    <a:endParaRPr lang="zh-CN" altLang="en-US" sz="1200" dirty="0"/>
                  </a:p>
                </p:txBody>
              </p:sp>
            </mc:Choice>
            <mc:Fallback xmlns="">
              <p:sp>
                <p:nvSpPr>
                  <p:cNvPr id="99" name="文本框 98">
                    <a:extLst>
                      <a:ext uri="{FF2B5EF4-FFF2-40B4-BE49-F238E27FC236}">
                        <a16:creationId xmlns:a16="http://schemas.microsoft.com/office/drawing/2014/main" id="{8A0D8728-4762-0ED3-5B9E-2BC36F604975}"/>
                      </a:ext>
                    </a:extLst>
                  </p:cNvPr>
                  <p:cNvSpPr txBox="1">
                    <a:spLocks noRot="1" noChangeAspect="1" noMove="1" noResize="1" noEditPoints="1" noAdjustHandles="1" noChangeArrowheads="1" noChangeShapeType="1" noTextEdit="1"/>
                  </p:cNvSpPr>
                  <p:nvPr/>
                </p:nvSpPr>
                <p:spPr>
                  <a:xfrm>
                    <a:off x="7681912" y="3080351"/>
                    <a:ext cx="228600" cy="276999"/>
                  </a:xfrm>
                  <a:prstGeom prst="rect">
                    <a:avLst/>
                  </a:prstGeom>
                  <a:blipFill>
                    <a:blip r:embed="rId15"/>
                    <a:stretch>
                      <a:fillRect r="-23684"/>
                    </a:stretch>
                  </a:blipFill>
                </p:spPr>
                <p:txBody>
                  <a:bodyPr/>
                  <a:lstStyle/>
                  <a:p>
                    <a:r>
                      <a:rPr lang="zh-CN" altLang="en-US">
                        <a:noFill/>
                      </a:rPr>
                      <a:t> </a:t>
                    </a:r>
                  </a:p>
                </p:txBody>
              </p:sp>
            </mc:Fallback>
          </mc:AlternateContent>
          <p:sp>
            <p:nvSpPr>
              <p:cNvPr id="100" name="矩形 99">
                <a:extLst>
                  <a:ext uri="{FF2B5EF4-FFF2-40B4-BE49-F238E27FC236}">
                    <a16:creationId xmlns:a16="http://schemas.microsoft.com/office/drawing/2014/main" id="{EC1F1C73-E12D-F804-01DF-18750C6C362F}"/>
                  </a:ext>
                </a:extLst>
              </p:cNvPr>
              <p:cNvSpPr/>
              <p:nvPr/>
            </p:nvSpPr>
            <p:spPr>
              <a:xfrm>
                <a:off x="9620250" y="13716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E9221920-B4C3-3CE0-907E-B7EFBC81D5DE}"/>
                      </a:ext>
                    </a:extLst>
                  </p:cNvPr>
                  <p:cNvSpPr txBox="1"/>
                  <p:nvPr/>
                </p:nvSpPr>
                <p:spPr>
                  <a:xfrm>
                    <a:off x="9615487" y="1279351"/>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acc>
                                <m:accPr>
                                  <m:chr m:val="̃"/>
                                  <m:ctrlPr>
                                    <a:rPr lang="en-US" altLang="zh-CN" sz="1200" b="1" i="1" smtClean="0">
                                      <a:latin typeface="Cambria Math" panose="02040503050406030204" pitchFamily="18" charset="0"/>
                                    </a:rPr>
                                  </m:ctrlPr>
                                </m:accPr>
                                <m:e>
                                  <m:r>
                                    <a:rPr lang="en-US" altLang="zh-CN" sz="1200" b="1" i="0" smtClean="0">
                                      <a:latin typeface="Cambria Math" panose="02040503050406030204" pitchFamily="18" charset="0"/>
                                    </a:rPr>
                                    <m:t>𝐲</m:t>
                                  </m:r>
                                </m:e>
                              </m:acc>
                            </m:e>
                            <m:sub>
                              <m:r>
                                <a:rPr lang="en-US" altLang="zh-CN" sz="1200" b="0" i="1" smtClean="0">
                                  <a:latin typeface="Cambria Math" panose="02040503050406030204" pitchFamily="18" charset="0"/>
                                </a:rPr>
                                <m:t> </m:t>
                              </m:r>
                            </m:sub>
                          </m:sSub>
                        </m:oMath>
                      </m:oMathPara>
                    </a14:m>
                    <a:endParaRPr lang="zh-CN" altLang="en-US" sz="1200" dirty="0"/>
                  </a:p>
                </p:txBody>
              </p:sp>
            </mc:Choice>
            <mc:Fallback xmlns="">
              <p:sp>
                <p:nvSpPr>
                  <p:cNvPr id="101" name="文本框 100">
                    <a:extLst>
                      <a:ext uri="{FF2B5EF4-FFF2-40B4-BE49-F238E27FC236}">
                        <a16:creationId xmlns:a16="http://schemas.microsoft.com/office/drawing/2014/main" id="{E9221920-B4C3-3CE0-907E-B7EFBC81D5DE}"/>
                      </a:ext>
                    </a:extLst>
                  </p:cNvPr>
                  <p:cNvSpPr txBox="1">
                    <a:spLocks noRot="1" noChangeAspect="1" noMove="1" noResize="1" noEditPoints="1" noAdjustHandles="1" noChangeArrowheads="1" noChangeShapeType="1" noTextEdit="1"/>
                  </p:cNvSpPr>
                  <p:nvPr/>
                </p:nvSpPr>
                <p:spPr>
                  <a:xfrm>
                    <a:off x="9615487" y="1279351"/>
                    <a:ext cx="228600" cy="276999"/>
                  </a:xfrm>
                  <a:prstGeom prst="rect">
                    <a:avLst/>
                  </a:prstGeom>
                  <a:blipFill>
                    <a:blip r:embed="rId16"/>
                    <a:stretch>
                      <a:fillRect/>
                    </a:stretch>
                  </a:blipFill>
                </p:spPr>
                <p:txBody>
                  <a:bodyPr/>
                  <a:lstStyle/>
                  <a:p>
                    <a:r>
                      <a:rPr lang="zh-CN" altLang="en-US">
                        <a:noFill/>
                      </a:rPr>
                      <a:t> </a:t>
                    </a:r>
                  </a:p>
                </p:txBody>
              </p:sp>
            </mc:Fallback>
          </mc:AlternateContent>
        </p:grpSp>
        <p:sp>
          <p:nvSpPr>
            <p:cNvPr id="75" name="矩形 74">
              <a:extLst>
                <a:ext uri="{FF2B5EF4-FFF2-40B4-BE49-F238E27FC236}">
                  <a16:creationId xmlns:a16="http://schemas.microsoft.com/office/drawing/2014/main" id="{21A57922-7140-B3AF-E5C9-F87BC79384C0}"/>
                </a:ext>
              </a:extLst>
            </p:cNvPr>
            <p:cNvSpPr/>
            <p:nvPr/>
          </p:nvSpPr>
          <p:spPr>
            <a:xfrm>
              <a:off x="7458075" y="1822803"/>
              <a:ext cx="163512" cy="152400"/>
            </a:xfrm>
            <a:prstGeom prst="rect">
              <a:avLst/>
            </a:prstGeom>
            <a:solidFill>
              <a:srgbClr val="ACC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027B370D-7196-9063-6785-23B6AC132AE5}"/>
                </a:ext>
              </a:extLst>
            </p:cNvPr>
            <p:cNvSpPr/>
            <p:nvPr/>
          </p:nvSpPr>
          <p:spPr>
            <a:xfrm>
              <a:off x="7448550" y="2270478"/>
              <a:ext cx="163512" cy="152400"/>
            </a:xfrm>
            <a:prstGeom prst="rect">
              <a:avLst/>
            </a:prstGeom>
            <a:solidFill>
              <a:srgbClr val="ACC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314EE6A-617A-D934-9108-1F7C8A247B53}"/>
                </a:ext>
              </a:extLst>
            </p:cNvPr>
            <p:cNvSpPr/>
            <p:nvPr/>
          </p:nvSpPr>
          <p:spPr>
            <a:xfrm>
              <a:off x="7453313" y="3308703"/>
              <a:ext cx="163512" cy="152400"/>
            </a:xfrm>
            <a:prstGeom prst="rect">
              <a:avLst/>
            </a:prstGeom>
            <a:solidFill>
              <a:srgbClr val="ACC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08E5A587-35DC-89F7-A99F-914DACA0BAA3}"/>
                    </a:ext>
                  </a:extLst>
                </p:cNvPr>
                <p:cNvSpPr txBox="1"/>
                <p:nvPr/>
              </p:nvSpPr>
              <p:spPr>
                <a:xfrm>
                  <a:off x="7381009" y="1747573"/>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zh-CN" altLang="en-US" sz="1200" b="1" i="1" smtClean="0">
                                <a:latin typeface="Cambria Math" panose="02040503050406030204" pitchFamily="18" charset="0"/>
                              </a:rPr>
                              <m:t>𝓖</m:t>
                            </m:r>
                          </m:e>
                          <m:sub>
                            <m:r>
                              <a:rPr lang="en-US" altLang="zh-CN" sz="1200" b="1" i="1" smtClean="0">
                                <a:latin typeface="Cambria Math" panose="02040503050406030204" pitchFamily="18" charset="0"/>
                              </a:rPr>
                              <m:t>𝜽</m:t>
                            </m:r>
                          </m:sub>
                        </m:sSub>
                      </m:oMath>
                    </m:oMathPara>
                  </a14:m>
                  <a:endParaRPr lang="zh-CN" altLang="en-US" sz="1200" dirty="0"/>
                </a:p>
              </p:txBody>
            </p:sp>
          </mc:Choice>
          <mc:Fallback xmlns="">
            <p:sp>
              <p:nvSpPr>
                <p:cNvPr id="78" name="文本框 77">
                  <a:extLst>
                    <a:ext uri="{FF2B5EF4-FFF2-40B4-BE49-F238E27FC236}">
                      <a16:creationId xmlns:a16="http://schemas.microsoft.com/office/drawing/2014/main" id="{08E5A587-35DC-89F7-A99F-914DACA0BAA3}"/>
                    </a:ext>
                  </a:extLst>
                </p:cNvPr>
                <p:cNvSpPr txBox="1">
                  <a:spLocks noRot="1" noChangeAspect="1" noMove="1" noResize="1" noEditPoints="1" noAdjustHandles="1" noChangeArrowheads="1" noChangeShapeType="1" noTextEdit="1"/>
                </p:cNvSpPr>
                <p:nvPr/>
              </p:nvSpPr>
              <p:spPr>
                <a:xfrm>
                  <a:off x="7381009" y="1747573"/>
                  <a:ext cx="228600" cy="276999"/>
                </a:xfrm>
                <a:prstGeom prst="rect">
                  <a:avLst/>
                </a:prstGeom>
                <a:blipFill>
                  <a:blip r:embed="rId17"/>
                  <a:stretch>
                    <a:fillRect r="-29730" b="-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AD882337-EAC5-2A8B-6E63-5878247FE7EA}"/>
                    </a:ext>
                  </a:extLst>
                </p:cNvPr>
                <p:cNvSpPr txBox="1"/>
                <p:nvPr/>
              </p:nvSpPr>
              <p:spPr>
                <a:xfrm>
                  <a:off x="7381009" y="2200155"/>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zh-CN" altLang="en-US" sz="1200" b="1" i="1" smtClean="0">
                                <a:latin typeface="Cambria Math" panose="02040503050406030204" pitchFamily="18" charset="0"/>
                              </a:rPr>
                              <m:t>𝓖</m:t>
                            </m:r>
                          </m:e>
                          <m:sub>
                            <m:r>
                              <a:rPr lang="en-US" altLang="zh-CN" sz="1200" b="1" i="1" smtClean="0">
                                <a:latin typeface="Cambria Math" panose="02040503050406030204" pitchFamily="18" charset="0"/>
                              </a:rPr>
                              <m:t>𝜽</m:t>
                            </m:r>
                          </m:sub>
                        </m:sSub>
                      </m:oMath>
                    </m:oMathPara>
                  </a14:m>
                  <a:endParaRPr lang="zh-CN" altLang="en-US" sz="1200" dirty="0"/>
                </a:p>
              </p:txBody>
            </p:sp>
          </mc:Choice>
          <mc:Fallback xmlns="">
            <p:sp>
              <p:nvSpPr>
                <p:cNvPr id="79" name="文本框 78">
                  <a:extLst>
                    <a:ext uri="{FF2B5EF4-FFF2-40B4-BE49-F238E27FC236}">
                      <a16:creationId xmlns:a16="http://schemas.microsoft.com/office/drawing/2014/main" id="{AD882337-EAC5-2A8B-6E63-5878247FE7EA}"/>
                    </a:ext>
                  </a:extLst>
                </p:cNvPr>
                <p:cNvSpPr txBox="1">
                  <a:spLocks noRot="1" noChangeAspect="1" noMove="1" noResize="1" noEditPoints="1" noAdjustHandles="1" noChangeArrowheads="1" noChangeShapeType="1" noTextEdit="1"/>
                </p:cNvSpPr>
                <p:nvPr/>
              </p:nvSpPr>
              <p:spPr>
                <a:xfrm>
                  <a:off x="7381009" y="2200155"/>
                  <a:ext cx="228600" cy="276999"/>
                </a:xfrm>
                <a:prstGeom prst="rect">
                  <a:avLst/>
                </a:prstGeom>
                <a:blipFill>
                  <a:blip r:embed="rId18"/>
                  <a:stretch>
                    <a:fillRect r="-29730" b="-2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3D61E416-97F3-3792-78D5-CFA71FF2FEE0}"/>
                    </a:ext>
                  </a:extLst>
                </p:cNvPr>
                <p:cNvSpPr txBox="1"/>
                <p:nvPr/>
              </p:nvSpPr>
              <p:spPr>
                <a:xfrm>
                  <a:off x="7390245" y="3225392"/>
                  <a:ext cx="2286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zh-CN" altLang="en-US" sz="1200" b="1" i="1" smtClean="0">
                                <a:latin typeface="Cambria Math" panose="02040503050406030204" pitchFamily="18" charset="0"/>
                              </a:rPr>
                              <m:t>𝓖</m:t>
                            </m:r>
                          </m:e>
                          <m:sub>
                            <m:r>
                              <a:rPr lang="en-US" altLang="zh-CN" sz="1200" b="1" i="1" smtClean="0">
                                <a:latin typeface="Cambria Math" panose="02040503050406030204" pitchFamily="18" charset="0"/>
                              </a:rPr>
                              <m:t>𝜽</m:t>
                            </m:r>
                          </m:sub>
                        </m:sSub>
                      </m:oMath>
                    </m:oMathPara>
                  </a14:m>
                  <a:endParaRPr lang="zh-CN" altLang="en-US" sz="1200" dirty="0"/>
                </a:p>
              </p:txBody>
            </p:sp>
          </mc:Choice>
          <mc:Fallback xmlns="">
            <p:sp>
              <p:nvSpPr>
                <p:cNvPr id="80" name="文本框 79">
                  <a:extLst>
                    <a:ext uri="{FF2B5EF4-FFF2-40B4-BE49-F238E27FC236}">
                      <a16:creationId xmlns:a16="http://schemas.microsoft.com/office/drawing/2014/main" id="{3D61E416-97F3-3792-78D5-CFA71FF2FEE0}"/>
                    </a:ext>
                  </a:extLst>
                </p:cNvPr>
                <p:cNvSpPr txBox="1">
                  <a:spLocks noRot="1" noChangeAspect="1" noMove="1" noResize="1" noEditPoints="1" noAdjustHandles="1" noChangeArrowheads="1" noChangeShapeType="1" noTextEdit="1"/>
                </p:cNvSpPr>
                <p:nvPr/>
              </p:nvSpPr>
              <p:spPr>
                <a:xfrm>
                  <a:off x="7390245" y="3225392"/>
                  <a:ext cx="228600" cy="276999"/>
                </a:xfrm>
                <a:prstGeom prst="rect">
                  <a:avLst/>
                </a:prstGeom>
                <a:blipFill>
                  <a:blip r:embed="rId19"/>
                  <a:stretch>
                    <a:fillRect r="-28947" b="-2174"/>
                  </a:stretch>
                </a:blipFill>
              </p:spPr>
              <p:txBody>
                <a:bodyPr/>
                <a:lstStyle/>
                <a:p>
                  <a:r>
                    <a:rPr lang="zh-CN" altLang="en-US">
                      <a:noFill/>
                    </a:rPr>
                    <a:t> </a:t>
                  </a:r>
                </a:p>
              </p:txBody>
            </p:sp>
          </mc:Fallback>
        </mc:AlternateContent>
      </p:grpSp>
      <p:pic>
        <p:nvPicPr>
          <p:cNvPr id="14" name="图片 13">
            <a:extLst>
              <a:ext uri="{FF2B5EF4-FFF2-40B4-BE49-F238E27FC236}">
                <a16:creationId xmlns:a16="http://schemas.microsoft.com/office/drawing/2014/main" id="{49812F58-4836-BCFD-145B-B82D9F98F8D4}"/>
              </a:ext>
            </a:extLst>
          </p:cNvPr>
          <p:cNvPicPr>
            <a:picLocks noChangeAspect="1"/>
          </p:cNvPicPr>
          <p:nvPr/>
        </p:nvPicPr>
        <p:blipFill>
          <a:blip r:embed="rId20"/>
          <a:stretch>
            <a:fillRect/>
          </a:stretch>
        </p:blipFill>
        <p:spPr>
          <a:xfrm>
            <a:off x="8538065" y="4095455"/>
            <a:ext cx="2383443" cy="323431"/>
          </a:xfrm>
          <a:prstGeom prst="rect">
            <a:avLst/>
          </a:prstGeom>
        </p:spPr>
      </p:pic>
      <p:sp>
        <p:nvSpPr>
          <p:cNvPr id="3" name="文本框 2">
            <a:extLst>
              <a:ext uri="{FF2B5EF4-FFF2-40B4-BE49-F238E27FC236}">
                <a16:creationId xmlns:a16="http://schemas.microsoft.com/office/drawing/2014/main" id="{C7873666-86FC-BD80-3BBC-585629C1707A}"/>
              </a:ext>
            </a:extLst>
          </p:cNvPr>
          <p:cNvSpPr txBox="1"/>
          <p:nvPr/>
        </p:nvSpPr>
        <p:spPr>
          <a:xfrm>
            <a:off x="4947194" y="6245423"/>
            <a:ext cx="2454775" cy="307777"/>
          </a:xfrm>
          <a:prstGeom prst="rect">
            <a:avLst/>
          </a:prstGeom>
          <a:noFill/>
        </p:spPr>
        <p:txBody>
          <a:bodyPr wrap="none" rtlCol="0">
            <a:spAutoFit/>
          </a:bodyPr>
          <a:lstStyle/>
          <a:p>
            <a:r>
              <a:rPr lang="en-US" altLang="zh-CN" sz="1400" b="1" dirty="0">
                <a:solidFill>
                  <a:schemeClr val="tx1">
                    <a:lumMod val="65000"/>
                    <a:lumOff val="35000"/>
                  </a:schemeClr>
                </a:solidFill>
                <a:latin typeface="Times New Roman" panose="02020603050405020304" pitchFamily="18" charset="0"/>
                <a:cs typeface="Times New Roman" panose="02020603050405020304" pitchFamily="18" charset="0"/>
              </a:rPr>
              <a:t>DLow </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Ye Y, </a:t>
            </a:r>
            <a:r>
              <a:rPr lang="en-US" altLang="zh-CN" sz="1400" i="1" dirty="0">
                <a:solidFill>
                  <a:schemeClr val="bg1">
                    <a:lumMod val="50000"/>
                  </a:schemeClr>
                </a:solidFill>
                <a:latin typeface="Times New Roman" panose="02020603050405020304" pitchFamily="18" charset="0"/>
                <a:cs typeface="Times New Roman" panose="02020603050405020304" pitchFamily="18" charset="0"/>
              </a:rPr>
              <a:t>et al.</a:t>
            </a:r>
            <a:r>
              <a:rPr lang="en-US" altLang="zh-CN" sz="1400" dirty="0">
                <a:solidFill>
                  <a:schemeClr val="bg1">
                    <a:lumMod val="50000"/>
                  </a:schemeClr>
                </a:solidFill>
                <a:latin typeface="Times New Roman" panose="02020603050405020304" pitchFamily="18" charset="0"/>
                <a:cs typeface="Times New Roman" panose="02020603050405020304" pitchFamily="18" charset="0"/>
              </a:rPr>
              <a:t>, ECCV 2020</a:t>
            </a:r>
            <a:endParaRPr lang="zh-CN" altLang="en-US" sz="1400" dirty="0">
              <a:solidFill>
                <a:schemeClr val="bg1">
                  <a:lumMod val="5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707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圆角 62">
            <a:extLst>
              <a:ext uri="{FF2B5EF4-FFF2-40B4-BE49-F238E27FC236}">
                <a16:creationId xmlns:a16="http://schemas.microsoft.com/office/drawing/2014/main" id="{83409F16-9959-AE47-5917-568A0C70C491}"/>
              </a:ext>
            </a:extLst>
          </p:cNvPr>
          <p:cNvSpPr/>
          <p:nvPr/>
        </p:nvSpPr>
        <p:spPr>
          <a:xfrm>
            <a:off x="914400" y="4105271"/>
            <a:ext cx="5461525" cy="1263546"/>
          </a:xfrm>
          <a:prstGeom prst="roundRect">
            <a:avLst>
              <a:gd name="adj" fmla="val 8827"/>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itle 3">
            <a:extLst>
              <a:ext uri="{FF2B5EF4-FFF2-40B4-BE49-F238E27FC236}">
                <a16:creationId xmlns:a16="http://schemas.microsoft.com/office/drawing/2014/main" id="{29EDA51E-0366-6240-87EC-FB781ADC0B12}"/>
              </a:ext>
            </a:extLst>
          </p:cNvPr>
          <p:cNvSpPr>
            <a:spLocks noGrp="1"/>
          </p:cNvSpPr>
          <p:nvPr>
            <p:ph type="title"/>
          </p:nvPr>
        </p:nvSpPr>
        <p:spPr/>
        <p:txBody>
          <a:bodyPr>
            <a:normAutofit/>
          </a:bodyPr>
          <a:lstStyle/>
          <a:p>
            <a:r>
              <a:rPr lang="en-US" sz="3800" dirty="0">
                <a:solidFill>
                  <a:schemeClr val="tx1">
                    <a:lumMod val="75000"/>
                    <a:lumOff val="25000"/>
                  </a:schemeClr>
                </a:solidFill>
              </a:rPr>
              <a:t>Limitations</a:t>
            </a:r>
          </a:p>
        </p:txBody>
      </p:sp>
      <p:sp>
        <p:nvSpPr>
          <p:cNvPr id="5" name="文本框 4">
            <a:extLst>
              <a:ext uri="{FF2B5EF4-FFF2-40B4-BE49-F238E27FC236}">
                <a16:creationId xmlns:a16="http://schemas.microsoft.com/office/drawing/2014/main" id="{73B0E16E-82E1-941F-0993-38958919A01E}"/>
              </a:ext>
            </a:extLst>
          </p:cNvPr>
          <p:cNvSpPr txBox="1"/>
          <p:nvPr/>
        </p:nvSpPr>
        <p:spPr>
          <a:xfrm rot="16200000">
            <a:off x="59044" y="4574551"/>
            <a:ext cx="774571"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DLow</a:t>
            </a:r>
            <a:endParaRPr lang="zh-CN" altLang="en-US"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91000C8A-AB45-1D93-208B-626F730C247C}"/>
              </a:ext>
            </a:extLst>
          </p:cNvPr>
          <p:cNvCxnSpPr>
            <a:cxnSpLocks/>
          </p:cNvCxnSpPr>
          <p:nvPr/>
        </p:nvCxnSpPr>
        <p:spPr>
          <a:xfrm flipV="1">
            <a:off x="2438400" y="4741949"/>
            <a:ext cx="4160137" cy="385"/>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89400B5-DF77-BB0F-0C17-9512D42B464B}"/>
              </a:ext>
            </a:extLst>
          </p:cNvPr>
          <p:cNvSpPr txBox="1"/>
          <p:nvPr/>
        </p:nvSpPr>
        <p:spPr>
          <a:xfrm>
            <a:off x="2404953" y="4389885"/>
            <a:ext cx="122777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Generating</a:t>
            </a:r>
            <a:endParaRPr lang="zh-CN" altLang="en-US" dirty="0">
              <a:latin typeface="Times New Roman" panose="02020603050405020304" pitchFamily="18" charset="0"/>
              <a:cs typeface="Times New Roman" panose="02020603050405020304" pitchFamily="18" charset="0"/>
            </a:endParaRPr>
          </a:p>
        </p:txBody>
      </p:sp>
      <p:grpSp>
        <p:nvGrpSpPr>
          <p:cNvPr id="18" name="组合 17">
            <a:extLst>
              <a:ext uri="{FF2B5EF4-FFF2-40B4-BE49-F238E27FC236}">
                <a16:creationId xmlns:a16="http://schemas.microsoft.com/office/drawing/2014/main" id="{DB1FA5AF-C0A3-6204-28D3-A3B5912F28C0}"/>
              </a:ext>
            </a:extLst>
          </p:cNvPr>
          <p:cNvGrpSpPr>
            <a:grpSpLocks noChangeAspect="1"/>
          </p:cNvGrpSpPr>
          <p:nvPr/>
        </p:nvGrpSpPr>
        <p:grpSpPr>
          <a:xfrm>
            <a:off x="8610600" y="4017044"/>
            <a:ext cx="1440000" cy="1440000"/>
            <a:chOff x="2856535" y="4045636"/>
            <a:chExt cx="2340000" cy="2340000"/>
          </a:xfrm>
        </p:grpSpPr>
        <p:sp>
          <p:nvSpPr>
            <p:cNvPr id="19" name="椭圆 18">
              <a:extLst>
                <a:ext uri="{FF2B5EF4-FFF2-40B4-BE49-F238E27FC236}">
                  <a16:creationId xmlns:a16="http://schemas.microsoft.com/office/drawing/2014/main" id="{EA8EFDCB-D15B-D429-1813-03548D11FB4F}"/>
                </a:ext>
              </a:extLst>
            </p:cNvPr>
            <p:cNvSpPr/>
            <p:nvPr/>
          </p:nvSpPr>
          <p:spPr>
            <a:xfrm>
              <a:off x="2856535" y="4045636"/>
              <a:ext cx="2340000" cy="2340000"/>
            </a:xfrm>
            <a:prstGeom prst="ellipse">
              <a:avLst/>
            </a:prstGeom>
            <a:solidFill>
              <a:schemeClr val="bg1">
                <a:lumMod val="95000"/>
              </a:schemeClr>
            </a:solidFill>
            <a:ln w="19050">
              <a:solidFill>
                <a:schemeClr val="tx1">
                  <a:lumMod val="65000"/>
                  <a:lumOff val="3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8A145C9E-054B-71D4-70DD-5A7908BE89AE}"/>
                </a:ext>
              </a:extLst>
            </p:cNvPr>
            <p:cNvSpPr/>
            <p:nvPr/>
          </p:nvSpPr>
          <p:spPr>
            <a:xfrm>
              <a:off x="3857547" y="4891863"/>
              <a:ext cx="900000" cy="900000"/>
            </a:xfrm>
            <a:prstGeom prst="ellipse">
              <a:avLst/>
            </a:prstGeom>
            <a:solidFill>
              <a:srgbClr val="D7566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1AD31C5D-8D09-7037-A5CA-13CA52E46547}"/>
                </a:ext>
              </a:extLst>
            </p:cNvPr>
            <p:cNvSpPr/>
            <p:nvPr/>
          </p:nvSpPr>
          <p:spPr>
            <a:xfrm rot="20030347">
              <a:off x="3810606" y="4657509"/>
              <a:ext cx="604320" cy="412204"/>
            </a:xfrm>
            <a:prstGeom prst="ellipse">
              <a:avLst/>
            </a:prstGeom>
            <a:solidFill>
              <a:srgbClr val="E7A4B5">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B8CB9EDD-6F24-B6FF-488D-91FD52CE9FB0}"/>
                </a:ext>
              </a:extLst>
            </p:cNvPr>
            <p:cNvSpPr/>
            <p:nvPr/>
          </p:nvSpPr>
          <p:spPr>
            <a:xfrm rot="20030347">
              <a:off x="4461600" y="4861056"/>
              <a:ext cx="360000" cy="360000"/>
            </a:xfrm>
            <a:prstGeom prst="ellipse">
              <a:avLst/>
            </a:prstGeom>
            <a:solidFill>
              <a:srgbClr val="BCD5D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07A17263-164B-D03B-5BC8-21DF76D292A2}"/>
                </a:ext>
              </a:extLst>
            </p:cNvPr>
            <p:cNvSpPr/>
            <p:nvPr/>
          </p:nvSpPr>
          <p:spPr>
            <a:xfrm rot="13883598">
              <a:off x="4320636" y="5344968"/>
              <a:ext cx="510089" cy="926681"/>
            </a:xfrm>
            <a:prstGeom prst="ellipse">
              <a:avLst/>
            </a:prstGeom>
            <a:solidFill>
              <a:srgbClr val="2B989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60DE4751-6734-3907-8265-7BE1B56E32D4}"/>
                </a:ext>
              </a:extLst>
            </p:cNvPr>
            <p:cNvSpPr/>
            <p:nvPr/>
          </p:nvSpPr>
          <p:spPr>
            <a:xfrm rot="3696256">
              <a:off x="3558669" y="5384356"/>
              <a:ext cx="633640" cy="468000"/>
            </a:xfrm>
            <a:prstGeom prst="ellipse">
              <a:avLst/>
            </a:prstGeom>
            <a:solidFill>
              <a:srgbClr val="E2BB78">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9170F39B-015B-6E38-536D-7B25FCAE00A8}"/>
                </a:ext>
              </a:extLst>
            </p:cNvPr>
            <p:cNvSpPr/>
            <p:nvPr/>
          </p:nvSpPr>
          <p:spPr>
            <a:xfrm rot="11811172">
              <a:off x="3224870" y="4455320"/>
              <a:ext cx="676988" cy="1134001"/>
            </a:xfrm>
            <a:prstGeom prst="ellipse">
              <a:avLst/>
            </a:prstGeom>
            <a:solidFill>
              <a:srgbClr val="AA826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3C2258E6-B8DE-75BD-1F2C-43159C2E11C8}"/>
                </a:ext>
              </a:extLst>
            </p:cNvPr>
            <p:cNvSpPr/>
            <p:nvPr/>
          </p:nvSpPr>
          <p:spPr>
            <a:xfrm rot="7691776">
              <a:off x="4307060" y="4148745"/>
              <a:ext cx="577951" cy="926681"/>
            </a:xfrm>
            <a:prstGeom prst="ellipse">
              <a:avLst/>
            </a:prstGeom>
            <a:solidFill>
              <a:srgbClr val="91A371">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A536DBFE-2748-ABAA-667B-A108E8D25A2B}"/>
                </a:ext>
              </a:extLst>
            </p:cNvPr>
            <p:cNvSpPr/>
            <p:nvPr/>
          </p:nvSpPr>
          <p:spPr>
            <a:xfrm rot="20030347">
              <a:off x="3653838" y="4113745"/>
              <a:ext cx="503559" cy="52741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A149805D-2B1F-1A71-07D7-7D2F763753A2}"/>
                </a:ext>
              </a:extLst>
            </p:cNvPr>
            <p:cNvSpPr/>
            <p:nvPr/>
          </p:nvSpPr>
          <p:spPr>
            <a:xfrm rot="1416530">
              <a:off x="3216963" y="5755087"/>
              <a:ext cx="1102236" cy="527412"/>
            </a:xfrm>
            <a:prstGeom prst="ellipse">
              <a:avLst/>
            </a:prstGeom>
            <a:solidFill>
              <a:srgbClr val="F9824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74EC385B-87B0-1A14-E72F-2450E8E56E16}"/>
                </a:ext>
              </a:extLst>
            </p:cNvPr>
            <p:cNvSpPr/>
            <p:nvPr/>
          </p:nvSpPr>
          <p:spPr>
            <a:xfrm rot="20030347">
              <a:off x="2950378" y="5225521"/>
              <a:ext cx="435521" cy="469985"/>
            </a:xfrm>
            <a:prstGeom prst="ellipse">
              <a:avLst/>
            </a:prstGeom>
            <a:solidFill>
              <a:schemeClr val="accent6">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449A461C-CB3B-8686-6EC5-4CBAD71EDC05}"/>
                </a:ext>
              </a:extLst>
            </p:cNvPr>
            <p:cNvSpPr/>
            <p:nvPr/>
          </p:nvSpPr>
          <p:spPr>
            <a:xfrm rot="2219215">
              <a:off x="3019828" y="4583401"/>
              <a:ext cx="487483" cy="466099"/>
            </a:xfrm>
            <a:prstGeom prst="ellipse">
              <a:avLst/>
            </a:prstGeom>
            <a:solidFill>
              <a:srgbClr val="AF4533">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31" name="星形: 五角 30">
              <a:extLst>
                <a:ext uri="{FF2B5EF4-FFF2-40B4-BE49-F238E27FC236}">
                  <a16:creationId xmlns:a16="http://schemas.microsoft.com/office/drawing/2014/main" id="{748B5F94-9B75-3A5F-E5BD-AB4964566847}"/>
                </a:ext>
              </a:extLst>
            </p:cNvPr>
            <p:cNvSpPr>
              <a:spLocks noChangeAspect="1"/>
            </p:cNvSpPr>
            <p:nvPr/>
          </p:nvSpPr>
          <p:spPr>
            <a:xfrm>
              <a:off x="4071343" y="5172081"/>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32" name="星形: 五角 31">
              <a:extLst>
                <a:ext uri="{FF2B5EF4-FFF2-40B4-BE49-F238E27FC236}">
                  <a16:creationId xmlns:a16="http://schemas.microsoft.com/office/drawing/2014/main" id="{B4E1A064-A716-39EA-1EA1-C6A9C98B50CA}"/>
                </a:ext>
              </a:extLst>
            </p:cNvPr>
            <p:cNvSpPr>
              <a:spLocks noChangeAspect="1"/>
            </p:cNvSpPr>
            <p:nvPr/>
          </p:nvSpPr>
          <p:spPr>
            <a:xfrm>
              <a:off x="4254186" y="5418368"/>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33" name="星形: 五角 32">
              <a:extLst>
                <a:ext uri="{FF2B5EF4-FFF2-40B4-BE49-F238E27FC236}">
                  <a16:creationId xmlns:a16="http://schemas.microsoft.com/office/drawing/2014/main" id="{DB5E1B6E-1755-9FF1-CB28-116BA581BC45}"/>
                </a:ext>
              </a:extLst>
            </p:cNvPr>
            <p:cNvSpPr>
              <a:spLocks noChangeAspect="1"/>
            </p:cNvSpPr>
            <p:nvPr/>
          </p:nvSpPr>
          <p:spPr>
            <a:xfrm>
              <a:off x="4451102" y="5273340"/>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34" name="星形: 五角 33">
              <a:extLst>
                <a:ext uri="{FF2B5EF4-FFF2-40B4-BE49-F238E27FC236}">
                  <a16:creationId xmlns:a16="http://schemas.microsoft.com/office/drawing/2014/main" id="{D9A154C5-B71C-C665-CD1F-BB043EBB71E0}"/>
                </a:ext>
              </a:extLst>
            </p:cNvPr>
            <p:cNvSpPr>
              <a:spLocks noChangeAspect="1"/>
            </p:cNvSpPr>
            <p:nvPr/>
          </p:nvSpPr>
          <p:spPr>
            <a:xfrm>
              <a:off x="4307564" y="5050240"/>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35" name="星形: 五角 34">
              <a:extLst>
                <a:ext uri="{FF2B5EF4-FFF2-40B4-BE49-F238E27FC236}">
                  <a16:creationId xmlns:a16="http://schemas.microsoft.com/office/drawing/2014/main" id="{65930A0A-5F30-AD27-2C77-21DE8DA08182}"/>
                </a:ext>
              </a:extLst>
            </p:cNvPr>
            <p:cNvSpPr>
              <a:spLocks noChangeAspect="1"/>
            </p:cNvSpPr>
            <p:nvPr/>
          </p:nvSpPr>
          <p:spPr>
            <a:xfrm>
              <a:off x="4048484" y="4760602"/>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星形: 五角 35">
              <a:extLst>
                <a:ext uri="{FF2B5EF4-FFF2-40B4-BE49-F238E27FC236}">
                  <a16:creationId xmlns:a16="http://schemas.microsoft.com/office/drawing/2014/main" id="{BF430AFB-8DDA-BAA6-D2C2-FD93A9DEA1F9}"/>
                </a:ext>
              </a:extLst>
            </p:cNvPr>
            <p:cNvSpPr>
              <a:spLocks noChangeAspect="1"/>
            </p:cNvSpPr>
            <p:nvPr/>
          </p:nvSpPr>
          <p:spPr>
            <a:xfrm>
              <a:off x="4574264" y="4966343"/>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37" name="星形: 五角 36">
              <a:extLst>
                <a:ext uri="{FF2B5EF4-FFF2-40B4-BE49-F238E27FC236}">
                  <a16:creationId xmlns:a16="http://schemas.microsoft.com/office/drawing/2014/main" id="{8C3E2D42-578C-D1B2-2FC2-84E4EF909075}"/>
                </a:ext>
              </a:extLst>
            </p:cNvPr>
            <p:cNvSpPr>
              <a:spLocks noChangeAspect="1"/>
            </p:cNvSpPr>
            <p:nvPr/>
          </p:nvSpPr>
          <p:spPr>
            <a:xfrm>
              <a:off x="3808499" y="5556439"/>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38" name="星形: 五角 37">
              <a:extLst>
                <a:ext uri="{FF2B5EF4-FFF2-40B4-BE49-F238E27FC236}">
                  <a16:creationId xmlns:a16="http://schemas.microsoft.com/office/drawing/2014/main" id="{41C0C032-2D42-3B99-AA88-814809AED35C}"/>
                </a:ext>
              </a:extLst>
            </p:cNvPr>
            <p:cNvSpPr>
              <a:spLocks noChangeAspect="1"/>
            </p:cNvSpPr>
            <p:nvPr/>
          </p:nvSpPr>
          <p:spPr>
            <a:xfrm>
              <a:off x="4665527" y="5598767"/>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39" name="星形: 五角 38">
              <a:extLst>
                <a:ext uri="{FF2B5EF4-FFF2-40B4-BE49-F238E27FC236}">
                  <a16:creationId xmlns:a16="http://schemas.microsoft.com/office/drawing/2014/main" id="{31B62038-0ADE-25BB-9761-CA596F0D2506}"/>
                </a:ext>
              </a:extLst>
            </p:cNvPr>
            <p:cNvSpPr>
              <a:spLocks noChangeAspect="1"/>
            </p:cNvSpPr>
            <p:nvPr/>
          </p:nvSpPr>
          <p:spPr>
            <a:xfrm>
              <a:off x="4414242" y="5789303"/>
              <a:ext cx="168480" cy="168480"/>
            </a:xfrm>
            <a:prstGeom prst="star5">
              <a:avLst/>
            </a:prstGeom>
            <a:solidFill>
              <a:schemeClr val="tx1">
                <a:lumMod val="65000"/>
                <a:lumOff val="3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grpSp>
      <p:pic>
        <p:nvPicPr>
          <p:cNvPr id="42" name="图片 41">
            <a:extLst>
              <a:ext uri="{FF2B5EF4-FFF2-40B4-BE49-F238E27FC236}">
                <a16:creationId xmlns:a16="http://schemas.microsoft.com/office/drawing/2014/main" id="{99CC6DD1-E368-229A-DE9A-D5471A779C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011" t="15978" r="24798" b="15084"/>
          <a:stretch/>
        </p:blipFill>
        <p:spPr>
          <a:xfrm>
            <a:off x="10668000" y="3974068"/>
            <a:ext cx="1056948" cy="1512000"/>
          </a:xfrm>
          <a:prstGeom prst="rect">
            <a:avLst/>
          </a:prstGeom>
        </p:spPr>
      </p:pic>
      <p:sp>
        <p:nvSpPr>
          <p:cNvPr id="50" name="文本框 49">
            <a:extLst>
              <a:ext uri="{FF2B5EF4-FFF2-40B4-BE49-F238E27FC236}">
                <a16:creationId xmlns:a16="http://schemas.microsoft.com/office/drawing/2014/main" id="{3DB2A918-8029-C8AC-1A17-F34EE36247C3}"/>
              </a:ext>
            </a:extLst>
          </p:cNvPr>
          <p:cNvSpPr txBox="1"/>
          <p:nvPr/>
        </p:nvSpPr>
        <p:spPr>
          <a:xfrm>
            <a:off x="965725" y="4978504"/>
            <a:ext cx="1653017"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Observed Poses</a:t>
            </a:r>
            <a:endParaRPr lang="zh-CN" altLang="en-US" dirty="0">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0679F06A-CA05-7644-F97D-5F2011DAE06D}"/>
              </a:ext>
            </a:extLst>
          </p:cNvPr>
          <p:cNvGrpSpPr>
            <a:grpSpLocks noChangeAspect="1"/>
          </p:cNvGrpSpPr>
          <p:nvPr/>
        </p:nvGrpSpPr>
        <p:grpSpPr>
          <a:xfrm>
            <a:off x="1254352" y="4134536"/>
            <a:ext cx="1075763" cy="896597"/>
            <a:chOff x="2646362" y="2743199"/>
            <a:chExt cx="2742809" cy="2286000"/>
          </a:xfrm>
        </p:grpSpPr>
        <p:pic>
          <p:nvPicPr>
            <p:cNvPr id="52" name="图片 51">
              <a:extLst>
                <a:ext uri="{FF2B5EF4-FFF2-40B4-BE49-F238E27FC236}">
                  <a16:creationId xmlns:a16="http://schemas.microsoft.com/office/drawing/2014/main" id="{6BEC52E8-49B0-BEDD-76A7-2ADC6622DBFF}"/>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1324" t="31945" r="30898" b="26389"/>
            <a:stretch/>
          </p:blipFill>
          <p:spPr>
            <a:xfrm>
              <a:off x="2646362" y="2743199"/>
              <a:ext cx="1524000" cy="2286000"/>
            </a:xfrm>
            <a:prstGeom prst="rect">
              <a:avLst/>
            </a:prstGeom>
          </p:spPr>
        </p:pic>
        <p:pic>
          <p:nvPicPr>
            <p:cNvPr id="53" name="图片 52">
              <a:extLst>
                <a:ext uri="{FF2B5EF4-FFF2-40B4-BE49-F238E27FC236}">
                  <a16:creationId xmlns:a16="http://schemas.microsoft.com/office/drawing/2014/main" id="{6181F4C7-0466-759E-4B32-A47A5EA6DAFF}"/>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1373" t="31945" r="30849" b="26389"/>
            <a:stretch/>
          </p:blipFill>
          <p:spPr>
            <a:xfrm>
              <a:off x="3269061" y="2743203"/>
              <a:ext cx="1524000" cy="2285996"/>
            </a:xfrm>
            <a:prstGeom prst="rect">
              <a:avLst/>
            </a:prstGeom>
          </p:spPr>
        </p:pic>
        <p:pic>
          <p:nvPicPr>
            <p:cNvPr id="54" name="图片 53">
              <a:extLst>
                <a:ext uri="{FF2B5EF4-FFF2-40B4-BE49-F238E27FC236}">
                  <a16:creationId xmlns:a16="http://schemas.microsoft.com/office/drawing/2014/main" id="{95455BDC-A92C-1FF7-2133-3407FBC47A58}"/>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3040" t="31945" r="33973" b="26389"/>
            <a:stretch/>
          </p:blipFill>
          <p:spPr>
            <a:xfrm>
              <a:off x="3579421" y="2743199"/>
              <a:ext cx="1809750" cy="2285996"/>
            </a:xfrm>
            <a:prstGeom prst="rect">
              <a:avLst/>
            </a:prstGeom>
          </p:spPr>
        </p:pic>
      </p:grpSp>
      <p:sp>
        <p:nvSpPr>
          <p:cNvPr id="55" name="矩形: 圆角 54">
            <a:extLst>
              <a:ext uri="{FF2B5EF4-FFF2-40B4-BE49-F238E27FC236}">
                <a16:creationId xmlns:a16="http://schemas.microsoft.com/office/drawing/2014/main" id="{A536904A-B517-FFE2-4B90-CB2D8AADC1D6}"/>
              </a:ext>
            </a:extLst>
          </p:cNvPr>
          <p:cNvSpPr/>
          <p:nvPr/>
        </p:nvSpPr>
        <p:spPr>
          <a:xfrm>
            <a:off x="3594885" y="4192652"/>
            <a:ext cx="2653200" cy="1099965"/>
          </a:xfrm>
          <a:prstGeom prst="roundRect">
            <a:avLst>
              <a:gd name="adj" fmla="val 6661"/>
            </a:avLst>
          </a:prstGeom>
          <a:solidFill>
            <a:srgbClr val="E0FCFF"/>
          </a:solidFill>
          <a:ln w="12700">
            <a:solidFill>
              <a:schemeClr val="tx1"/>
            </a:solidFill>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grpSp>
        <p:nvGrpSpPr>
          <p:cNvPr id="56" name="组合 55">
            <a:extLst>
              <a:ext uri="{FF2B5EF4-FFF2-40B4-BE49-F238E27FC236}">
                <a16:creationId xmlns:a16="http://schemas.microsoft.com/office/drawing/2014/main" id="{9B08C7B2-1BCD-2706-EBBB-CA03AE045D18}"/>
              </a:ext>
            </a:extLst>
          </p:cNvPr>
          <p:cNvGrpSpPr/>
          <p:nvPr/>
        </p:nvGrpSpPr>
        <p:grpSpPr>
          <a:xfrm>
            <a:off x="3825130" y="4225817"/>
            <a:ext cx="2056518" cy="704818"/>
            <a:chOff x="6775824" y="1433701"/>
            <a:chExt cx="2056518" cy="704818"/>
          </a:xfrm>
        </p:grpSpPr>
        <p:sp>
          <p:nvSpPr>
            <p:cNvPr id="57" name="任意多边形: 形状 56">
              <a:extLst>
                <a:ext uri="{FF2B5EF4-FFF2-40B4-BE49-F238E27FC236}">
                  <a16:creationId xmlns:a16="http://schemas.microsoft.com/office/drawing/2014/main" id="{B4C96EF6-DDFC-AEA8-CBC8-EB87CA484F51}"/>
                </a:ext>
              </a:extLst>
            </p:cNvPr>
            <p:cNvSpPr/>
            <p:nvPr/>
          </p:nvSpPr>
          <p:spPr>
            <a:xfrm>
              <a:off x="7689871" y="1620186"/>
              <a:ext cx="1142471" cy="503638"/>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58" name="任意多边形: 形状 57">
              <a:extLst>
                <a:ext uri="{FF2B5EF4-FFF2-40B4-BE49-F238E27FC236}">
                  <a16:creationId xmlns:a16="http://schemas.microsoft.com/office/drawing/2014/main" id="{D6B7E8C2-98ED-AC2B-88D0-6217FCAE6342}"/>
                </a:ext>
              </a:extLst>
            </p:cNvPr>
            <p:cNvSpPr/>
            <p:nvPr/>
          </p:nvSpPr>
          <p:spPr>
            <a:xfrm>
              <a:off x="6775824" y="1580362"/>
              <a:ext cx="1142471" cy="558157"/>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59" name="任意多边形: 形状 58">
              <a:extLst>
                <a:ext uri="{FF2B5EF4-FFF2-40B4-BE49-F238E27FC236}">
                  <a16:creationId xmlns:a16="http://schemas.microsoft.com/office/drawing/2014/main" id="{0C2B60F2-168B-99B0-6590-3E5380C0F090}"/>
                </a:ext>
              </a:extLst>
            </p:cNvPr>
            <p:cNvSpPr/>
            <p:nvPr/>
          </p:nvSpPr>
          <p:spPr>
            <a:xfrm>
              <a:off x="7081838" y="1503329"/>
              <a:ext cx="1032789" cy="407065"/>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rgbClr val="E45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60" name="任意多边形: 形状 59">
              <a:extLst>
                <a:ext uri="{FF2B5EF4-FFF2-40B4-BE49-F238E27FC236}">
                  <a16:creationId xmlns:a16="http://schemas.microsoft.com/office/drawing/2014/main" id="{D8247F69-0653-9DB4-96D3-2495319624FB}"/>
                </a:ext>
              </a:extLst>
            </p:cNvPr>
            <p:cNvSpPr/>
            <p:nvPr/>
          </p:nvSpPr>
          <p:spPr>
            <a:xfrm>
              <a:off x="7184937" y="1433701"/>
              <a:ext cx="1142471" cy="660913"/>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endParaRPr>
            </a:p>
          </p:txBody>
        </p:sp>
        <p:sp>
          <p:nvSpPr>
            <p:cNvPr id="61" name="任意多边形: 形状 60">
              <a:extLst>
                <a:ext uri="{FF2B5EF4-FFF2-40B4-BE49-F238E27FC236}">
                  <a16:creationId xmlns:a16="http://schemas.microsoft.com/office/drawing/2014/main" id="{A9A48AEC-CDF8-8D72-DAE1-3AE30BC08DC3}"/>
                </a:ext>
              </a:extLst>
            </p:cNvPr>
            <p:cNvSpPr/>
            <p:nvPr/>
          </p:nvSpPr>
          <p:spPr>
            <a:xfrm>
              <a:off x="7493539" y="1521944"/>
              <a:ext cx="1030201" cy="366618"/>
            </a:xfrm>
            <a:custGeom>
              <a:avLst/>
              <a:gdLst>
                <a:gd name="connsiteX0" fmla="*/ 0 w 1709737"/>
                <a:gd name="connsiteY0" fmla="*/ 257199 h 271867"/>
                <a:gd name="connsiteX1" fmla="*/ 361950 w 1709737"/>
                <a:gd name="connsiteY1" fmla="*/ 214336 h 271867"/>
                <a:gd name="connsiteX2" fmla="*/ 838200 w 1709737"/>
                <a:gd name="connsiteY2" fmla="*/ 24 h 271867"/>
                <a:gd name="connsiteX3" fmla="*/ 1357312 w 1709737"/>
                <a:gd name="connsiteY3" fmla="*/ 228624 h 271867"/>
                <a:gd name="connsiteX4" fmla="*/ 1709737 w 1709737"/>
                <a:gd name="connsiteY4" fmla="*/ 271486 h 271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7" h="271867">
                  <a:moveTo>
                    <a:pt x="0" y="257199"/>
                  </a:moveTo>
                  <a:cubicBezTo>
                    <a:pt x="111125" y="257198"/>
                    <a:pt x="222250" y="257198"/>
                    <a:pt x="361950" y="214336"/>
                  </a:cubicBezTo>
                  <a:cubicBezTo>
                    <a:pt x="501650" y="171474"/>
                    <a:pt x="672306" y="-2357"/>
                    <a:pt x="838200" y="24"/>
                  </a:cubicBezTo>
                  <a:cubicBezTo>
                    <a:pt x="1004094" y="2405"/>
                    <a:pt x="1212056" y="183380"/>
                    <a:pt x="1357312" y="228624"/>
                  </a:cubicBezTo>
                  <a:cubicBezTo>
                    <a:pt x="1502568" y="273868"/>
                    <a:pt x="1606152" y="272677"/>
                    <a:pt x="1709737" y="271486"/>
                  </a:cubicBezTo>
                </a:path>
              </a:pathLst>
            </a:custGeom>
            <a:noFill/>
            <a:ln w="25400">
              <a:solidFill>
                <a:srgbClr val="AF4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grpSp>
      <p:sp>
        <p:nvSpPr>
          <p:cNvPr id="62" name="文本框 61">
            <a:extLst>
              <a:ext uri="{FF2B5EF4-FFF2-40B4-BE49-F238E27FC236}">
                <a16:creationId xmlns:a16="http://schemas.microsoft.com/office/drawing/2014/main" id="{D29648C0-E092-E55F-93B6-CF281781FC38}"/>
              </a:ext>
            </a:extLst>
          </p:cNvPr>
          <p:cNvSpPr txBox="1"/>
          <p:nvPr/>
        </p:nvSpPr>
        <p:spPr>
          <a:xfrm>
            <a:off x="3706280" y="4923285"/>
            <a:ext cx="2294219"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Gaussian Distributions</a:t>
            </a:r>
            <a:endParaRPr lang="zh-CN" altLang="en-US" dirty="0">
              <a:latin typeface="Times New Roman" panose="02020603050405020304" pitchFamily="18" charset="0"/>
              <a:cs typeface="Times New Roman" panose="02020603050405020304" pitchFamily="18" charset="0"/>
            </a:endParaRPr>
          </a:p>
        </p:txBody>
      </p:sp>
      <p:sp>
        <p:nvSpPr>
          <p:cNvPr id="65" name="矩形: 圆角 64">
            <a:extLst>
              <a:ext uri="{FF2B5EF4-FFF2-40B4-BE49-F238E27FC236}">
                <a16:creationId xmlns:a16="http://schemas.microsoft.com/office/drawing/2014/main" id="{1B34D0DE-46F5-EDFA-4C31-3986947D837B}"/>
              </a:ext>
            </a:extLst>
          </p:cNvPr>
          <p:cNvSpPr/>
          <p:nvPr/>
        </p:nvSpPr>
        <p:spPr>
          <a:xfrm>
            <a:off x="6604525" y="4106706"/>
            <a:ext cx="1789482" cy="1263600"/>
          </a:xfrm>
          <a:prstGeom prst="roundRect">
            <a:avLst>
              <a:gd name="adj" fmla="val 6184"/>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7DFDB497-8B67-E3A5-B0AE-3D5B779E7F87}"/>
              </a:ext>
            </a:extLst>
          </p:cNvPr>
          <p:cNvSpPr txBox="1"/>
          <p:nvPr/>
        </p:nvSpPr>
        <p:spPr>
          <a:xfrm>
            <a:off x="6625900" y="4418783"/>
            <a:ext cx="1738681" cy="646331"/>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Sampling &amp;</a:t>
            </a:r>
          </a:p>
          <a:p>
            <a:pPr algn="ctr"/>
            <a:r>
              <a:rPr lang="en-US" altLang="zh-CN" dirty="0">
                <a:latin typeface="Times New Roman" panose="02020603050405020304" pitchFamily="18" charset="0"/>
                <a:cs typeface="Times New Roman" panose="02020603050405020304" pitchFamily="18" charset="0"/>
              </a:rPr>
              <a:t>CVAE Decoding</a:t>
            </a:r>
            <a:endParaRPr lang="zh-CN" altLang="en-US" dirty="0">
              <a:latin typeface="Times New Roman" panose="02020603050405020304" pitchFamily="18" charset="0"/>
              <a:cs typeface="Times New Roman" panose="02020603050405020304" pitchFamily="18" charset="0"/>
            </a:endParaRPr>
          </a:p>
        </p:txBody>
      </p:sp>
      <p:cxnSp>
        <p:nvCxnSpPr>
          <p:cNvPr id="68" name="直接箭头连接符 67">
            <a:extLst>
              <a:ext uri="{FF2B5EF4-FFF2-40B4-BE49-F238E27FC236}">
                <a16:creationId xmlns:a16="http://schemas.microsoft.com/office/drawing/2014/main" id="{97B2481C-67C7-436B-A617-FAEF2BEC9799}"/>
              </a:ext>
            </a:extLst>
          </p:cNvPr>
          <p:cNvCxnSpPr>
            <a:cxnSpLocks/>
          </p:cNvCxnSpPr>
          <p:nvPr/>
        </p:nvCxnSpPr>
        <p:spPr>
          <a:xfrm flipV="1">
            <a:off x="8382000" y="4737044"/>
            <a:ext cx="216593" cy="1462"/>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F3FE0C7C-8021-16FA-684B-3A2C27609D7B}"/>
              </a:ext>
            </a:extLst>
          </p:cNvPr>
          <p:cNvSpPr txBox="1"/>
          <p:nvPr/>
        </p:nvSpPr>
        <p:spPr>
          <a:xfrm>
            <a:off x="10134600" y="5498068"/>
            <a:ext cx="2101857"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Predicted Last Poses</a:t>
            </a:r>
            <a:endParaRPr lang="zh-CN" altLang="en-US"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85AFA84-BAA1-B78D-0364-A04B694C9518}"/>
              </a:ext>
            </a:extLst>
          </p:cNvPr>
          <p:cNvSpPr txBox="1"/>
          <p:nvPr/>
        </p:nvSpPr>
        <p:spPr>
          <a:xfrm>
            <a:off x="8534400" y="5498068"/>
            <a:ext cx="1653017"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Covered Modes</a:t>
            </a:r>
          </a:p>
        </p:txBody>
      </p:sp>
      <p:sp>
        <p:nvSpPr>
          <p:cNvPr id="73" name="文本框 72">
            <a:extLst>
              <a:ext uri="{FF2B5EF4-FFF2-40B4-BE49-F238E27FC236}">
                <a16:creationId xmlns:a16="http://schemas.microsoft.com/office/drawing/2014/main" id="{1A9EE10F-5235-7807-4E05-E64FDC45C95A}"/>
              </a:ext>
            </a:extLst>
          </p:cNvPr>
          <p:cNvSpPr txBox="1"/>
          <p:nvPr/>
        </p:nvSpPr>
        <p:spPr>
          <a:xfrm>
            <a:off x="1066800" y="1486970"/>
            <a:ext cx="10058400" cy="1484830"/>
          </a:xfrm>
          <a:prstGeom prst="rect">
            <a:avLst/>
          </a:prstGeom>
          <a:noFill/>
        </p:spPr>
        <p:txBody>
          <a:bodyPr wrap="square">
            <a:spAutoFit/>
          </a:bodyPr>
          <a:lstStyle/>
          <a:p>
            <a:pPr marL="342900" indent="-342900">
              <a:lnSpc>
                <a:spcPct val="13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Can only generate a </a:t>
            </a:r>
            <a:r>
              <a:rPr lang="en-US" altLang="zh-CN" sz="2400" dirty="0">
                <a:solidFill>
                  <a:srgbClr val="B22C79"/>
                </a:solidFill>
                <a:latin typeface="Times New Roman" panose="02020603050405020304" pitchFamily="18" charset="0"/>
                <a:cs typeface="Times New Roman" panose="02020603050405020304" pitchFamily="18" charset="0"/>
              </a:rPr>
              <a:t>fixed number</a:t>
            </a:r>
            <a:r>
              <a:rPr lang="en-US" altLang="zh-CN" sz="2400" dirty="0">
                <a:latin typeface="Times New Roman" panose="02020603050405020304" pitchFamily="18" charset="0"/>
                <a:cs typeface="Times New Roman" panose="02020603050405020304" pitchFamily="18" charset="0"/>
              </a:rPr>
              <a:t> of Gaussian distributions</a:t>
            </a:r>
          </a:p>
          <a:p>
            <a:pPr marL="342900" indent="-342900">
              <a:lnSpc>
                <a:spcPct val="130000"/>
              </a:lnSpc>
              <a:buFont typeface="Arial" panose="020B0604020202020204" pitchFamily="34" charset="0"/>
              <a:buChar char="•"/>
            </a:pPr>
            <a:r>
              <a:rPr lang="en-US" altLang="zh-CN" sz="2400" dirty="0">
                <a:solidFill>
                  <a:srgbClr val="B22C79"/>
                </a:solidFill>
                <a:latin typeface="Times New Roman" panose="02020603050405020304" pitchFamily="18" charset="0"/>
                <a:cs typeface="Times New Roman" panose="02020603050405020304" pitchFamily="18" charset="0"/>
              </a:rPr>
              <a:t>Entangles</a:t>
            </a:r>
            <a:r>
              <a:rPr lang="en-US" altLang="zh-CN" sz="2400" dirty="0">
                <a:latin typeface="Times New Roman" panose="02020603050405020304" pitchFamily="18" charset="0"/>
                <a:cs typeface="Times New Roman" panose="02020603050405020304" pitchFamily="18" charset="0"/>
              </a:rPr>
              <a:t> the performance of diverse prediction with the learning of the </a:t>
            </a:r>
            <a:r>
              <a:rPr lang="en-US" altLang="zh-CN" sz="2400" dirty="0">
                <a:solidFill>
                  <a:srgbClr val="B22C79"/>
                </a:solidFill>
                <a:latin typeface="Times New Roman" panose="02020603050405020304" pitchFamily="18" charset="0"/>
                <a:cs typeface="Times New Roman" panose="02020603050405020304" pitchFamily="18" charset="0"/>
              </a:rPr>
              <a:t>network parameters</a:t>
            </a:r>
            <a:r>
              <a:rPr lang="en-US" altLang="zh-CN" sz="2400" dirty="0">
                <a:latin typeface="Times New Roman" panose="02020603050405020304" pitchFamily="18" charset="0"/>
                <a:cs typeface="Times New Roman" panose="02020603050405020304" pitchFamily="18" charset="0"/>
              </a:rPr>
              <a:t>, requiring to consider </a:t>
            </a:r>
            <a:r>
              <a:rPr lang="en-US" altLang="zh-CN" sz="2400" dirty="0">
                <a:solidFill>
                  <a:srgbClr val="B22C79"/>
                </a:solidFill>
                <a:latin typeface="Times New Roman" panose="02020603050405020304" pitchFamily="18" charset="0"/>
                <a:cs typeface="Times New Roman" panose="02020603050405020304" pitchFamily="18" charset="0"/>
              </a:rPr>
              <a:t>all training data </a:t>
            </a:r>
            <a:r>
              <a:rPr lang="en-US" altLang="zh-CN" sz="2400" dirty="0">
                <a:latin typeface="Times New Roman" panose="02020603050405020304" pitchFamily="18" charset="0"/>
                <a:cs typeface="Times New Roman" panose="02020603050405020304" pitchFamily="18" charset="0"/>
              </a:rPr>
              <a:t>and </a:t>
            </a:r>
            <a:r>
              <a:rPr lang="en-US" altLang="zh-CN" sz="2400" dirty="0">
                <a:solidFill>
                  <a:srgbClr val="B22C79"/>
                </a:solidFill>
                <a:latin typeface="Times New Roman" panose="02020603050405020304" pitchFamily="18" charset="0"/>
                <a:cs typeface="Times New Roman" panose="02020603050405020304" pitchFamily="18" charset="0"/>
              </a:rPr>
              <a:t>make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B22C79"/>
                </a:solidFill>
                <a:latin typeface="Times New Roman" panose="02020603050405020304" pitchFamily="18" charset="0"/>
                <a:cs typeface="Times New Roman" panose="02020603050405020304" pitchFamily="18" charset="0"/>
              </a:rPr>
              <a:t>tradeoffs</a:t>
            </a:r>
            <a:endParaRPr lang="en-US" altLang="zh-CN" sz="2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5062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5" grpId="0"/>
      <p:bldP spid="17" grpId="0"/>
      <p:bldP spid="50" grpId="0"/>
      <p:bldP spid="55" grpId="0" animBg="1"/>
      <p:bldP spid="62" grpId="0"/>
      <p:bldP spid="65" grpId="0" animBg="1"/>
      <p:bldP spid="6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6"/>
</p:tagLst>
</file>

<file path=ppt/tags/tag10.xml><?xml version="1.0" encoding="utf-8"?>
<p:tagLst xmlns:a="http://schemas.openxmlformats.org/drawingml/2006/main" xmlns:r="http://schemas.openxmlformats.org/officeDocument/2006/relationships" xmlns:p="http://schemas.openxmlformats.org/presentationml/2006/main">
  <p:tag name="TIMING" val="|9.2|1.4|5.2|8.6|7.5|8.8"/>
</p:tagLst>
</file>

<file path=ppt/tags/tag11.xml><?xml version="1.0" encoding="utf-8"?>
<p:tagLst xmlns:a="http://schemas.openxmlformats.org/drawingml/2006/main" xmlns:r="http://schemas.openxmlformats.org/officeDocument/2006/relationships" xmlns:p="http://schemas.openxmlformats.org/presentationml/2006/main">
  <p:tag name="TIMING" val="|9.2|1.4|5.2|8.6|7.5|8.8"/>
</p:tagLst>
</file>

<file path=ppt/tags/tag12.xml><?xml version="1.0" encoding="utf-8"?>
<p:tagLst xmlns:a="http://schemas.openxmlformats.org/drawingml/2006/main" xmlns:r="http://schemas.openxmlformats.org/officeDocument/2006/relationships" xmlns:p="http://schemas.openxmlformats.org/presentationml/2006/main">
  <p:tag name="TIMING" val="|4.5|3.1"/>
</p:tagLst>
</file>

<file path=ppt/tags/tag13.xml><?xml version="1.0" encoding="utf-8"?>
<p:tagLst xmlns:a="http://schemas.openxmlformats.org/drawingml/2006/main" xmlns:r="http://schemas.openxmlformats.org/officeDocument/2006/relationships" xmlns:p="http://schemas.openxmlformats.org/presentationml/2006/main">
  <p:tag name="TIMING" val="|22.8"/>
</p:tagLst>
</file>

<file path=ppt/tags/tag14.xml><?xml version="1.0" encoding="utf-8"?>
<p:tagLst xmlns:a="http://schemas.openxmlformats.org/drawingml/2006/main" xmlns:r="http://schemas.openxmlformats.org/officeDocument/2006/relationships" xmlns:p="http://schemas.openxmlformats.org/presentationml/2006/main">
  <p:tag name="TIMING" val="|22.8"/>
</p:tagLst>
</file>

<file path=ppt/tags/tag15.xml><?xml version="1.0" encoding="utf-8"?>
<p:tagLst xmlns:a="http://schemas.openxmlformats.org/drawingml/2006/main" xmlns:r="http://schemas.openxmlformats.org/officeDocument/2006/relationships" xmlns:p="http://schemas.openxmlformats.org/presentationml/2006/main">
  <p:tag name="TIMING" val="|22.8"/>
</p:tagLst>
</file>

<file path=ppt/tags/tag2.xml><?xml version="1.0" encoding="utf-8"?>
<p:tagLst xmlns:a="http://schemas.openxmlformats.org/drawingml/2006/main" xmlns:r="http://schemas.openxmlformats.org/officeDocument/2006/relationships" xmlns:p="http://schemas.openxmlformats.org/presentationml/2006/main">
  <p:tag name="TIMING" val="|4.5|3.1"/>
</p:tagLst>
</file>

<file path=ppt/tags/tag3.xml><?xml version="1.0" encoding="utf-8"?>
<p:tagLst xmlns:a="http://schemas.openxmlformats.org/drawingml/2006/main" xmlns:r="http://schemas.openxmlformats.org/officeDocument/2006/relationships" xmlns:p="http://schemas.openxmlformats.org/presentationml/2006/main">
  <p:tag name="TIMING" val="|0.9|5.8|6.3"/>
</p:tagLst>
</file>

<file path=ppt/tags/tag4.xml><?xml version="1.0" encoding="utf-8"?>
<p:tagLst xmlns:a="http://schemas.openxmlformats.org/drawingml/2006/main" xmlns:r="http://schemas.openxmlformats.org/officeDocument/2006/relationships" xmlns:p="http://schemas.openxmlformats.org/presentationml/2006/main">
  <p:tag name="TIMING" val="|0.9|5.8|6.3"/>
</p:tagLst>
</file>

<file path=ppt/tags/tag5.xml><?xml version="1.0" encoding="utf-8"?>
<p:tagLst xmlns:a="http://schemas.openxmlformats.org/drawingml/2006/main" xmlns:r="http://schemas.openxmlformats.org/officeDocument/2006/relationships" xmlns:p="http://schemas.openxmlformats.org/presentationml/2006/main">
  <p:tag name="TIMING" val="|9.2|1.4|5.2|8.6|7.5|8.8"/>
</p:tagLst>
</file>

<file path=ppt/tags/tag6.xml><?xml version="1.0" encoding="utf-8"?>
<p:tagLst xmlns:a="http://schemas.openxmlformats.org/drawingml/2006/main" xmlns:r="http://schemas.openxmlformats.org/officeDocument/2006/relationships" xmlns:p="http://schemas.openxmlformats.org/presentationml/2006/main">
  <p:tag name="TIMING" val="|0.9|5.8|6.3"/>
</p:tagLst>
</file>

<file path=ppt/tags/tag7.xml><?xml version="1.0" encoding="utf-8"?>
<p:tagLst xmlns:a="http://schemas.openxmlformats.org/drawingml/2006/main" xmlns:r="http://schemas.openxmlformats.org/officeDocument/2006/relationships" xmlns:p="http://schemas.openxmlformats.org/presentationml/2006/main">
  <p:tag name="TIMING" val="|9.2|1.4|5.2|8.6|7.5|8.8"/>
</p:tagLst>
</file>

<file path=ppt/tags/tag8.xml><?xml version="1.0" encoding="utf-8"?>
<p:tagLst xmlns:a="http://schemas.openxmlformats.org/drawingml/2006/main" xmlns:r="http://schemas.openxmlformats.org/officeDocument/2006/relationships" xmlns:p="http://schemas.openxmlformats.org/presentationml/2006/main">
  <p:tag name="TIMING" val="|0.9|5.8|6.3"/>
</p:tagLst>
</file>

<file path=ppt/tags/tag9.xml><?xml version="1.0" encoding="utf-8"?>
<p:tagLst xmlns:a="http://schemas.openxmlformats.org/drawingml/2006/main" xmlns:r="http://schemas.openxmlformats.org/officeDocument/2006/relationships" xmlns:p="http://schemas.openxmlformats.org/presentationml/2006/main">
  <p:tag name="TIMING" val="|1.5|9.6|1.3|1.1|1.6|0.9|0.9|0.9|8.8"/>
</p:tagLst>
</file>

<file path=ppt/theme/theme1.xml><?xml version="1.0" encoding="utf-8"?>
<a:theme xmlns:a="http://schemas.openxmlformats.org/drawingml/2006/main" name="Oriel">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10145</TotalTime>
  <Words>1431</Words>
  <Application>Microsoft Office PowerPoint</Application>
  <PresentationFormat>宽屏</PresentationFormat>
  <Paragraphs>225</Paragraphs>
  <Slides>17</Slides>
  <Notes>17</Notes>
  <HiddenSlides>0</HiddenSlides>
  <MMClips>5</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等线</vt:lpstr>
      <vt:lpstr>Arial</vt:lpstr>
      <vt:lpstr>Calibri</vt:lpstr>
      <vt:lpstr>Cambria Math</vt:lpstr>
      <vt:lpstr>Times New Roman</vt:lpstr>
      <vt:lpstr>Oriel</vt:lpstr>
      <vt:lpstr>Diverse Human Motion Prediction via  Gumbel-Softmax Sampling from an Auxiliary Space</vt:lpstr>
      <vt:lpstr>Human Motion Prediction (HMP)</vt:lpstr>
      <vt:lpstr>Applications</vt:lpstr>
      <vt:lpstr>Deterministic HMP</vt:lpstr>
      <vt:lpstr>Stochastic and Diverse HMP</vt:lpstr>
      <vt:lpstr>Example: CVAE-based Approach</vt:lpstr>
      <vt:lpstr>Limitations</vt:lpstr>
      <vt:lpstr>Stochastic and Diverse HMP: DLow</vt:lpstr>
      <vt:lpstr>Limitations</vt:lpstr>
      <vt:lpstr>Our Method: Key Insights</vt:lpstr>
      <vt:lpstr>Our Method</vt:lpstr>
      <vt:lpstr>Training Losses</vt:lpstr>
      <vt:lpstr>Quantitative Results</vt:lpstr>
      <vt:lpstr>Qualitative Results</vt:lpstr>
      <vt:lpstr>Qualitative Results</vt:lpstr>
      <vt:lpstr>Qualitative Results</vt:lpstr>
      <vt:lpstr>PowerPoint 演示文稿</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IBM_ADMIN</dc:creator>
  <cp:lastModifiedBy>Dang Levon</cp:lastModifiedBy>
  <cp:revision>2458</cp:revision>
  <cp:lastPrinted>2020-03-17T00:55:27Z</cp:lastPrinted>
  <dcterms:created xsi:type="dcterms:W3CDTF">2019-01-23T22:39:24Z</dcterms:created>
  <dcterms:modified xsi:type="dcterms:W3CDTF">2022-08-20T16:37:13Z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